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Be Vietnam" charset="1" panose="00000500000000000000"/>
      <p:regular r:id="rId27"/>
    </p:embeddedFont>
    <p:embeddedFont>
      <p:font typeface="Canva Sans Bold" charset="1" panose="020B0803030501040103"/>
      <p:regular r:id="rId28"/>
    </p:embeddedFont>
    <p:embeddedFont>
      <p:font typeface="IBM Plex Sans Bold" charset="1" panose="020B0803050203000203"/>
      <p:regular r:id="rId29"/>
    </p:embeddedFont>
    <p:embeddedFont>
      <p:font typeface="IBM Plex Sans" charset="1" panose="020B0503050203000203"/>
      <p:regular r:id="rId30"/>
    </p:embeddedFont>
    <p:embeddedFont>
      <p:font typeface="Canva Sans" charset="1" panose="020B0503030501040103"/>
      <p:regular r:id="rId31"/>
    </p:embeddedFont>
    <p:embeddedFont>
      <p:font typeface="Times New Roman" charset="1" panose="02020603050405020304"/>
      <p:regular r:id="rId32"/>
    </p:embeddedFont>
    <p:embeddedFont>
      <p:font typeface="Times New Roman Bold" charset="1" panose="02020803070505020304"/>
      <p:regular r:id="rId33"/>
    </p:embeddedFont>
    <p:embeddedFont>
      <p:font typeface="Merriweather Sans" charset="1" panose="000005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2.png>
</file>

<file path=ppt/media/image3.svg>
</file>

<file path=ppt/media/image4.png>
</file>

<file path=ppt/media/image5.sv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718232" y="1615295"/>
            <a:ext cx="15514084" cy="5775473"/>
          </a:xfrm>
          <a:prstGeom prst="rect">
            <a:avLst/>
          </a:prstGeom>
        </p:spPr>
        <p:txBody>
          <a:bodyPr anchor="t" rtlCol="false" tIns="0" lIns="0" bIns="0" rIns="0">
            <a:spAutoFit/>
          </a:bodyPr>
          <a:lstStyle/>
          <a:p>
            <a:pPr algn="l">
              <a:lnSpc>
                <a:spcPts val="15398"/>
              </a:lnSpc>
            </a:pPr>
            <a:r>
              <a:rPr lang="en-US" sz="10999">
                <a:solidFill>
                  <a:srgbClr val="050E9B"/>
                </a:solidFill>
                <a:latin typeface="Be Vietnam"/>
                <a:ea typeface="Be Vietnam"/>
                <a:cs typeface="Be Vietnam"/>
                <a:sym typeface="Be Vietnam"/>
              </a:rPr>
              <a:t>DETECTING FATIGUE FROM </a:t>
            </a:r>
          </a:p>
          <a:p>
            <a:pPr algn="l">
              <a:lnSpc>
                <a:spcPts val="15398"/>
              </a:lnSpc>
            </a:pPr>
            <a:r>
              <a:rPr lang="en-US" sz="10999">
                <a:solidFill>
                  <a:srgbClr val="050E9B"/>
                </a:solidFill>
                <a:latin typeface="Be Vietnam"/>
                <a:ea typeface="Be Vietnam"/>
                <a:cs typeface="Be Vietnam"/>
                <a:sym typeface="Be Vietnam"/>
              </a:rPr>
              <a:t>FACIAL LANDMARKS </a:t>
            </a:r>
          </a:p>
        </p:txBody>
      </p:sp>
      <p:sp>
        <p:nvSpPr>
          <p:cNvPr name="TextBox 8" id="8"/>
          <p:cNvSpPr txBox="true"/>
          <p:nvPr/>
        </p:nvSpPr>
        <p:spPr>
          <a:xfrm rot="0">
            <a:off x="-4459782" y="1278693"/>
            <a:ext cx="16203616" cy="1258569"/>
          </a:xfrm>
          <a:prstGeom prst="rect">
            <a:avLst/>
          </a:prstGeom>
        </p:spPr>
        <p:txBody>
          <a:bodyPr anchor="t" rtlCol="false" tIns="0" lIns="0" bIns="0" rIns="0">
            <a:spAutoFit/>
          </a:bodyPr>
          <a:lstStyle/>
          <a:p>
            <a:pPr algn="ctr">
              <a:lnSpc>
                <a:spcPts val="3080"/>
              </a:lnSpc>
            </a:pPr>
            <a:r>
              <a:rPr lang="en-US" sz="2200" b="true">
                <a:solidFill>
                  <a:srgbClr val="050E9B"/>
                </a:solidFill>
                <a:latin typeface="Canva Sans Bold"/>
                <a:ea typeface="Canva Sans Bold"/>
                <a:cs typeface="Canva Sans Bold"/>
                <a:sym typeface="Canva Sans Bold"/>
              </a:rPr>
              <a:t>UL Technology Solutions</a:t>
            </a:r>
          </a:p>
          <a:p>
            <a:pPr algn="ctr">
              <a:lnSpc>
                <a:spcPts val="7279"/>
              </a:lnSpc>
            </a:pPr>
          </a:p>
        </p:txBody>
      </p:sp>
      <p:sp>
        <p:nvSpPr>
          <p:cNvPr name="TextBox 9" id="9"/>
          <p:cNvSpPr txBox="true"/>
          <p:nvPr/>
        </p:nvSpPr>
        <p:spPr>
          <a:xfrm rot="0">
            <a:off x="13453378" y="7946302"/>
            <a:ext cx="2036564" cy="1153794"/>
          </a:xfrm>
          <a:prstGeom prst="rect">
            <a:avLst/>
          </a:prstGeom>
        </p:spPr>
        <p:txBody>
          <a:bodyPr anchor="t" rtlCol="false" tIns="0" lIns="0" bIns="0" rIns="0">
            <a:spAutoFit/>
          </a:bodyPr>
          <a:lstStyle/>
          <a:p>
            <a:pPr algn="r">
              <a:lnSpc>
                <a:spcPts val="3080"/>
              </a:lnSpc>
            </a:pPr>
            <a:r>
              <a:rPr lang="en-US" sz="2200" b="true">
                <a:solidFill>
                  <a:srgbClr val="050E9B"/>
                </a:solidFill>
                <a:latin typeface="IBM Plex Sans Bold"/>
                <a:ea typeface="IBM Plex Sans Bold"/>
                <a:cs typeface="IBM Plex Sans Bold"/>
                <a:sym typeface="IBM Plex Sans Bold"/>
              </a:rPr>
              <a:t>PRESENTED TO</a:t>
            </a:r>
          </a:p>
          <a:p>
            <a:pPr algn="r">
              <a:lnSpc>
                <a:spcPts val="3080"/>
              </a:lnSpc>
            </a:pPr>
            <a:r>
              <a:rPr lang="en-US" sz="2200">
                <a:solidFill>
                  <a:srgbClr val="050E9B"/>
                </a:solidFill>
                <a:latin typeface="IBM Plex Sans"/>
                <a:ea typeface="IBM Plex Sans"/>
                <a:cs typeface="IBM Plex Sans"/>
                <a:sym typeface="IBM Plex Sans"/>
              </a:rPr>
              <a:t>SUMESH RAJ</a:t>
            </a:r>
          </a:p>
          <a:p>
            <a:pPr algn="r">
              <a:lnSpc>
                <a:spcPts val="3080"/>
              </a:lnSpc>
            </a:pPr>
          </a:p>
        </p:txBody>
      </p:sp>
      <p:sp>
        <p:nvSpPr>
          <p:cNvPr name="TextBox 10" id="10"/>
          <p:cNvSpPr txBox="true"/>
          <p:nvPr/>
        </p:nvSpPr>
        <p:spPr>
          <a:xfrm rot="0">
            <a:off x="12812127" y="9061997"/>
            <a:ext cx="2677815" cy="763269"/>
          </a:xfrm>
          <a:prstGeom prst="rect">
            <a:avLst/>
          </a:prstGeom>
        </p:spPr>
        <p:txBody>
          <a:bodyPr anchor="t" rtlCol="false" tIns="0" lIns="0" bIns="0" rIns="0">
            <a:spAutoFit/>
          </a:bodyPr>
          <a:lstStyle/>
          <a:p>
            <a:pPr algn="r">
              <a:lnSpc>
                <a:spcPts val="3080"/>
              </a:lnSpc>
            </a:pPr>
            <a:r>
              <a:rPr lang="en-US" sz="2200" b="true">
                <a:solidFill>
                  <a:srgbClr val="050E9B"/>
                </a:solidFill>
                <a:latin typeface="Canva Sans Bold"/>
                <a:ea typeface="Canva Sans Bold"/>
                <a:cs typeface="Canva Sans Bold"/>
                <a:sym typeface="Canva Sans Bold"/>
              </a:rPr>
              <a:t>PRESENTED BY </a:t>
            </a:r>
          </a:p>
          <a:p>
            <a:pPr algn="r">
              <a:lnSpc>
                <a:spcPts val="3080"/>
              </a:lnSpc>
            </a:pPr>
            <a:r>
              <a:rPr lang="en-US" sz="2200">
                <a:solidFill>
                  <a:srgbClr val="050E9B"/>
                </a:solidFill>
                <a:latin typeface="Canva Sans"/>
                <a:ea typeface="Canva Sans"/>
                <a:cs typeface="Canva Sans"/>
                <a:sym typeface="Canva Sans"/>
              </a:rPr>
              <a:t>ADITYA SASIKUMAR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927150" y="2595245"/>
            <a:ext cx="15332150" cy="4572635"/>
          </a:xfrm>
          <a:prstGeom prst="rect">
            <a:avLst/>
          </a:prstGeom>
        </p:spPr>
        <p:txBody>
          <a:bodyPr anchor="t" rtlCol="false" tIns="0" lIns="0" bIns="0" rIns="0">
            <a:spAutoFit/>
          </a:bodyPr>
          <a:lstStyle/>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The live dashboard displays the webcam feed along with computed metrics including EAR, MAR, blink counter, and fatigue probability.</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Visual labels indicate the current detection state — such as </a:t>
            </a:r>
            <a:r>
              <a:rPr lang="en-US" b="true" sz="2600">
                <a:solidFill>
                  <a:srgbClr val="000000"/>
                </a:solidFill>
                <a:latin typeface="Times New Roman Bold"/>
                <a:ea typeface="Times New Roman Bold"/>
                <a:cs typeface="Times New Roman Bold"/>
                <a:sym typeface="Times New Roman Bold"/>
              </a:rPr>
              <a:t>"Eyes Open," "Eyes Closed," "Yawn Detected," or "Normal".</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A status indicator summarizes the user's condition </a:t>
            </a:r>
            <a:r>
              <a:rPr lang="en-US" b="true" sz="2600">
                <a:solidFill>
                  <a:srgbClr val="000000"/>
                </a:solidFill>
                <a:latin typeface="Times New Roman Bold"/>
                <a:ea typeface="Times New Roman Bold"/>
                <a:cs typeface="Times New Roman Bold"/>
                <a:sym typeface="Times New Roman Bold"/>
              </a:rPr>
              <a:t>(e.g., ATTENTIVE, WARNING, or FATIGUED).</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When fatigue patterns exceed the defined threshold, the system triggers an audio alert and highlights warnings on screen.</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The interface also allows the user to start/stop webcam detection and view historical behavioral trends through charts.</a:t>
            </a:r>
          </a:p>
          <a:p>
            <a:pPr algn="l">
              <a:lnSpc>
                <a:spcPts val="3640"/>
              </a:lnSpc>
            </a:pPr>
          </a:p>
        </p:txBody>
      </p:sp>
      <p:sp>
        <p:nvSpPr>
          <p:cNvPr name="TextBox 3" id="3"/>
          <p:cNvSpPr txBox="true"/>
          <p:nvPr/>
        </p:nvSpPr>
        <p:spPr>
          <a:xfrm rot="0">
            <a:off x="1927150" y="1728913"/>
            <a:ext cx="6607076" cy="641984"/>
          </a:xfrm>
          <a:prstGeom prst="rect">
            <a:avLst/>
          </a:prstGeom>
        </p:spPr>
        <p:txBody>
          <a:bodyPr anchor="t" rtlCol="false" tIns="0" lIns="0" bIns="0" rIns="0">
            <a:spAutoFit/>
          </a:bodyPr>
          <a:lstStyle/>
          <a:p>
            <a:pPr algn="ctr">
              <a:lnSpc>
                <a:spcPts val="5040"/>
              </a:lnSpc>
            </a:pPr>
            <a:r>
              <a:rPr lang="en-US" sz="3600" b="true">
                <a:solidFill>
                  <a:srgbClr val="000000"/>
                </a:solidFill>
                <a:latin typeface="Times New Roman Bold"/>
                <a:ea typeface="Times New Roman Bold"/>
                <a:cs typeface="Times New Roman Bold"/>
                <a:sym typeface="Times New Roman Bold"/>
              </a:rPr>
              <a:t> User Interface &amp; System Output:</a:t>
            </a:r>
          </a:p>
        </p:txBody>
      </p:sp>
      <p:sp>
        <p:nvSpPr>
          <p:cNvPr name="Freeform 4" id="4"/>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5847327" y="-1028700"/>
            <a:ext cx="3059915" cy="4114800"/>
          </a:xfrm>
          <a:custGeom>
            <a:avLst/>
            <a:gdLst/>
            <a:ahLst/>
            <a:cxnLst/>
            <a:rect r="r" b="b" t="t" l="l"/>
            <a:pathLst>
              <a:path h="4114800" w="3059915">
                <a:moveTo>
                  <a:pt x="0" y="0"/>
                </a:moveTo>
                <a:lnTo>
                  <a:pt x="3059915" y="0"/>
                </a:lnTo>
                <a:lnTo>
                  <a:pt x="3059915"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5153953" y="7200900"/>
            <a:ext cx="5226651" cy="4114800"/>
          </a:xfrm>
          <a:custGeom>
            <a:avLst/>
            <a:gdLst/>
            <a:ahLst/>
            <a:cxnLst/>
            <a:rect r="r" b="b" t="t" l="l"/>
            <a:pathLst>
              <a:path h="4114800" w="5226651">
                <a:moveTo>
                  <a:pt x="5226651" y="4114800"/>
                </a:moveTo>
                <a:lnTo>
                  <a:pt x="0" y="4114800"/>
                </a:lnTo>
                <a:lnTo>
                  <a:pt x="0" y="0"/>
                </a:lnTo>
                <a:lnTo>
                  <a:pt x="5226651" y="0"/>
                </a:lnTo>
                <a:lnTo>
                  <a:pt x="5226651"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0" y="3783133"/>
            <a:ext cx="7461961" cy="4895940"/>
          </a:xfrm>
          <a:custGeom>
            <a:avLst/>
            <a:gdLst/>
            <a:ahLst/>
            <a:cxnLst/>
            <a:rect r="r" b="b" t="t" l="l"/>
            <a:pathLst>
              <a:path h="4895940" w="7461961">
                <a:moveTo>
                  <a:pt x="0" y="0"/>
                </a:moveTo>
                <a:lnTo>
                  <a:pt x="7461961" y="0"/>
                </a:lnTo>
                <a:lnTo>
                  <a:pt x="7461961" y="4895940"/>
                </a:lnTo>
                <a:lnTo>
                  <a:pt x="0" y="4895940"/>
                </a:lnTo>
                <a:lnTo>
                  <a:pt x="0" y="0"/>
                </a:lnTo>
                <a:close/>
              </a:path>
            </a:pathLst>
          </a:custGeom>
          <a:blipFill>
            <a:blip r:embed="rId4"/>
            <a:stretch>
              <a:fillRect l="-24576" t="-21185" r="-26875" b="0"/>
            </a:stretch>
          </a:blipFill>
        </p:spPr>
      </p:sp>
      <p:sp>
        <p:nvSpPr>
          <p:cNvPr name="Freeform 5" id="5"/>
          <p:cNvSpPr/>
          <p:nvPr/>
        </p:nvSpPr>
        <p:spPr>
          <a:xfrm flipH="false" flipV="false" rot="0">
            <a:off x="7461961" y="4105641"/>
            <a:ext cx="9915323" cy="4573432"/>
          </a:xfrm>
          <a:custGeom>
            <a:avLst/>
            <a:gdLst/>
            <a:ahLst/>
            <a:cxnLst/>
            <a:rect r="r" b="b" t="t" l="l"/>
            <a:pathLst>
              <a:path h="4573432" w="9915323">
                <a:moveTo>
                  <a:pt x="0" y="0"/>
                </a:moveTo>
                <a:lnTo>
                  <a:pt x="9915323" y="0"/>
                </a:lnTo>
                <a:lnTo>
                  <a:pt x="9915323" y="4573432"/>
                </a:lnTo>
                <a:lnTo>
                  <a:pt x="0" y="4573432"/>
                </a:lnTo>
                <a:lnTo>
                  <a:pt x="0" y="0"/>
                </a:lnTo>
                <a:close/>
              </a:path>
            </a:pathLst>
          </a:custGeom>
          <a:blipFill>
            <a:blip r:embed="rId5"/>
            <a:stretch>
              <a:fillRect l="0" t="-23048" r="-14640" b="-290"/>
            </a:stretch>
          </a:blipFill>
        </p:spPr>
      </p:sp>
      <p:sp>
        <p:nvSpPr>
          <p:cNvPr name="TextBox 6" id="6"/>
          <p:cNvSpPr txBox="true"/>
          <p:nvPr/>
        </p:nvSpPr>
        <p:spPr>
          <a:xfrm rot="0">
            <a:off x="2372081" y="660083"/>
            <a:ext cx="1358900" cy="641984"/>
          </a:xfrm>
          <a:prstGeom prst="rect">
            <a:avLst/>
          </a:prstGeom>
        </p:spPr>
        <p:txBody>
          <a:bodyPr anchor="t" rtlCol="false" tIns="0" lIns="0" bIns="0" rIns="0">
            <a:spAutoFit/>
          </a:bodyPr>
          <a:lstStyle/>
          <a:p>
            <a:pPr algn="ctr">
              <a:lnSpc>
                <a:spcPts val="5040"/>
              </a:lnSpc>
            </a:pPr>
            <a:r>
              <a:rPr lang="en-US" sz="3600" b="true">
                <a:solidFill>
                  <a:srgbClr val="000000"/>
                </a:solidFill>
                <a:latin typeface="Times New Roman Bold"/>
                <a:ea typeface="Times New Roman Bold"/>
                <a:cs typeface="Times New Roman Bold"/>
                <a:sym typeface="Times New Roman Bold"/>
              </a:rPr>
              <a:t>Result </a:t>
            </a:r>
          </a:p>
        </p:txBody>
      </p:sp>
      <p:sp>
        <p:nvSpPr>
          <p:cNvPr name="TextBox 7" id="7"/>
          <p:cNvSpPr txBox="true"/>
          <p:nvPr/>
        </p:nvSpPr>
        <p:spPr>
          <a:xfrm rot="0">
            <a:off x="1585452" y="1250118"/>
            <a:ext cx="17071258" cy="2855594"/>
          </a:xfrm>
          <a:prstGeom prst="rect">
            <a:avLst/>
          </a:prstGeom>
        </p:spPr>
        <p:txBody>
          <a:bodyPr anchor="t" rtlCol="false" tIns="0" lIns="0" bIns="0" rIns="0">
            <a:spAutoFit/>
          </a:bodyPr>
          <a:lstStyle/>
          <a:p>
            <a:pPr algn="l" marL="582935" indent="-291467" lvl="1">
              <a:lnSpc>
                <a:spcPts val="3780"/>
              </a:lnSpc>
              <a:buFont typeface="Arial"/>
              <a:buChar char="•"/>
            </a:pPr>
            <a:r>
              <a:rPr lang="en-US" sz="2700">
                <a:solidFill>
                  <a:srgbClr val="000000"/>
                </a:solidFill>
                <a:latin typeface="Times New Roman"/>
                <a:ea typeface="Times New Roman"/>
                <a:cs typeface="Times New Roman"/>
                <a:sym typeface="Times New Roman"/>
              </a:rPr>
              <a:t>Displays real-time visual overlays such as</a:t>
            </a:r>
            <a:r>
              <a:rPr lang="en-US" b="true" sz="2700">
                <a:solidFill>
                  <a:srgbClr val="000000"/>
                </a:solidFill>
                <a:latin typeface="Times New Roman Bold"/>
                <a:ea typeface="Times New Roman Bold"/>
                <a:cs typeface="Times New Roman Bold"/>
                <a:sym typeface="Times New Roman Bold"/>
              </a:rPr>
              <a:t> EAR/MAR values, blink count, and fatigue percentage.</a:t>
            </a:r>
          </a:p>
          <a:p>
            <a:pPr algn="l" marL="582935" indent="-291467" lvl="1">
              <a:lnSpc>
                <a:spcPts val="3780"/>
              </a:lnSpc>
              <a:buFont typeface="Arial"/>
              <a:buChar char="•"/>
            </a:pPr>
            <a:r>
              <a:rPr lang="en-US" sz="2700">
                <a:solidFill>
                  <a:srgbClr val="000000"/>
                </a:solidFill>
                <a:latin typeface="Times New Roman"/>
                <a:ea typeface="Times New Roman"/>
                <a:cs typeface="Times New Roman"/>
                <a:sym typeface="Times New Roman"/>
              </a:rPr>
              <a:t>Provides status messages: </a:t>
            </a:r>
            <a:r>
              <a:rPr lang="en-US" b="true" sz="2700">
                <a:solidFill>
                  <a:srgbClr val="000000"/>
                </a:solidFill>
                <a:latin typeface="Times New Roman Bold"/>
                <a:ea typeface="Times New Roman Bold"/>
                <a:cs typeface="Times New Roman Bold"/>
                <a:sym typeface="Times New Roman Bold"/>
              </a:rPr>
              <a:t>EYES OPEN, BLINKING, EYES CLOSED, YAWN DETECTED</a:t>
            </a:r>
            <a:r>
              <a:rPr lang="en-US" sz="2700">
                <a:solidFill>
                  <a:srgbClr val="000000"/>
                </a:solidFill>
                <a:latin typeface="Times New Roman"/>
                <a:ea typeface="Times New Roman"/>
                <a:cs typeface="Times New Roman"/>
                <a:sym typeface="Times New Roman"/>
              </a:rPr>
              <a:t>, etc.</a:t>
            </a:r>
          </a:p>
          <a:p>
            <a:pPr algn="l" marL="582935" indent="-291467" lvl="1">
              <a:lnSpc>
                <a:spcPts val="3780"/>
              </a:lnSpc>
              <a:buFont typeface="Arial"/>
              <a:buChar char="•"/>
            </a:pPr>
            <a:r>
              <a:rPr lang="en-US" sz="2700">
                <a:solidFill>
                  <a:srgbClr val="000000"/>
                </a:solidFill>
                <a:latin typeface="Times New Roman"/>
                <a:ea typeface="Times New Roman"/>
                <a:cs typeface="Times New Roman"/>
                <a:sym typeface="Times New Roman"/>
              </a:rPr>
              <a:t>A fatigue summary </a:t>
            </a:r>
            <a:r>
              <a:rPr lang="en-US" b="true" sz="2700">
                <a:solidFill>
                  <a:srgbClr val="000000"/>
                </a:solidFill>
                <a:latin typeface="Times New Roman Bold"/>
                <a:ea typeface="Times New Roman Bold"/>
                <a:cs typeface="Times New Roman Bold"/>
                <a:sym typeface="Times New Roman Bold"/>
              </a:rPr>
              <a:t>(e.g., NORMAL, WARNING, HIGH FATIGUE) </a:t>
            </a:r>
            <a:r>
              <a:rPr lang="en-US" sz="2700">
                <a:solidFill>
                  <a:srgbClr val="000000"/>
                </a:solidFill>
                <a:latin typeface="Times New Roman"/>
                <a:ea typeface="Times New Roman"/>
                <a:cs typeface="Times New Roman"/>
                <a:sym typeface="Times New Roman"/>
              </a:rPr>
              <a:t>is shown based on detected behavior.</a:t>
            </a:r>
          </a:p>
          <a:p>
            <a:pPr algn="l" marL="582935" indent="-291467" lvl="1">
              <a:lnSpc>
                <a:spcPts val="3780"/>
              </a:lnSpc>
              <a:buFont typeface="Arial"/>
              <a:buChar char="•"/>
            </a:pPr>
            <a:r>
              <a:rPr lang="en-US" sz="2700">
                <a:solidFill>
                  <a:srgbClr val="000000"/>
                </a:solidFill>
                <a:latin typeface="Times New Roman"/>
                <a:ea typeface="Times New Roman"/>
                <a:cs typeface="Times New Roman"/>
                <a:sym typeface="Times New Roman"/>
              </a:rPr>
              <a:t>If thresholds are exceeded, the system triggers a fatigue alarm </a:t>
            </a:r>
            <a:r>
              <a:rPr lang="en-US" b="true" sz="2700">
                <a:solidFill>
                  <a:srgbClr val="000000"/>
                </a:solidFill>
                <a:latin typeface="Times New Roman Bold"/>
                <a:ea typeface="Times New Roman Bold"/>
                <a:cs typeface="Times New Roman Bold"/>
                <a:sym typeface="Times New Roman Bold"/>
              </a:rPr>
              <a:t>(sound + highlighted warning).</a:t>
            </a:r>
          </a:p>
          <a:p>
            <a:pPr algn="l" marL="582935" indent="-291467" lvl="1">
              <a:lnSpc>
                <a:spcPts val="3780"/>
              </a:lnSpc>
              <a:buFont typeface="Arial"/>
              <a:buChar char="•"/>
            </a:pPr>
            <a:r>
              <a:rPr lang="en-US" sz="2700">
                <a:solidFill>
                  <a:srgbClr val="000000"/>
                </a:solidFill>
                <a:latin typeface="Times New Roman"/>
                <a:ea typeface="Times New Roman"/>
                <a:cs typeface="Times New Roman"/>
                <a:sym typeface="Times New Roman"/>
              </a:rPr>
              <a:t>User activity logs can be plotted to analyze long-term behavioral patterns.</a:t>
            </a:r>
          </a:p>
          <a:p>
            <a:pPr algn="l">
              <a:lnSpc>
                <a:spcPts val="3780"/>
              </a:lnSpc>
            </a:pPr>
          </a:p>
        </p:txBody>
      </p:sp>
      <p:sp>
        <p:nvSpPr>
          <p:cNvPr name="Freeform 8" id="8"/>
          <p:cNvSpPr/>
          <p:nvPr/>
        </p:nvSpPr>
        <p:spPr>
          <a:xfrm flipH="false" flipV="false" rot="0">
            <a:off x="16237321" y="-1302067"/>
            <a:ext cx="3059915" cy="4114800"/>
          </a:xfrm>
          <a:custGeom>
            <a:avLst/>
            <a:gdLst/>
            <a:ahLst/>
            <a:cxnLst/>
            <a:rect r="r" b="b" t="t" l="l"/>
            <a:pathLst>
              <a:path h="4114800" w="3059915">
                <a:moveTo>
                  <a:pt x="0" y="0"/>
                </a:moveTo>
                <a:lnTo>
                  <a:pt x="3059915" y="0"/>
                </a:lnTo>
                <a:lnTo>
                  <a:pt x="3059915"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501257" y="6822858"/>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923925"/>
            <a:ext cx="15571190" cy="1954611"/>
          </a:xfrm>
          <a:prstGeom prst="rect">
            <a:avLst/>
          </a:prstGeom>
        </p:spPr>
        <p:txBody>
          <a:bodyPr anchor="t" rtlCol="false" tIns="0" lIns="0" bIns="0" rIns="0">
            <a:spAutoFit/>
          </a:bodyPr>
          <a:lstStyle/>
          <a:p>
            <a:pPr algn="ctr">
              <a:lnSpc>
                <a:spcPts val="5140"/>
              </a:lnSpc>
            </a:pPr>
            <a:r>
              <a:rPr lang="en-US" sz="3671" b="true">
                <a:solidFill>
                  <a:srgbClr val="000000"/>
                </a:solidFill>
                <a:latin typeface="Times New Roman Bold"/>
                <a:ea typeface="Times New Roman Bold"/>
                <a:cs typeface="Times New Roman Bold"/>
                <a:sym typeface="Times New Roman Bold"/>
              </a:rPr>
              <a:t>DRIVER DROWSINESS DETECTION SYSTEM</a:t>
            </a:r>
          </a:p>
          <a:p>
            <a:pPr algn="ctr">
              <a:lnSpc>
                <a:spcPts val="5140"/>
              </a:lnSpc>
            </a:pPr>
          </a:p>
          <a:p>
            <a:pPr algn="ctr">
              <a:lnSpc>
                <a:spcPts val="5140"/>
              </a:lnSpc>
            </a:pPr>
          </a:p>
        </p:txBody>
      </p:sp>
      <p:sp>
        <p:nvSpPr>
          <p:cNvPr name="TextBox 6" id="6"/>
          <p:cNvSpPr txBox="true"/>
          <p:nvPr/>
        </p:nvSpPr>
        <p:spPr>
          <a:xfrm rot="0">
            <a:off x="2558657" y="2231111"/>
            <a:ext cx="14216288" cy="7811769"/>
          </a:xfrm>
          <a:prstGeom prst="rect">
            <a:avLst/>
          </a:prstGeom>
        </p:spPr>
        <p:txBody>
          <a:bodyPr anchor="t" rtlCol="false" tIns="0" lIns="0" bIns="0" rIns="0">
            <a:spAutoFit/>
          </a:bodyPr>
          <a:lstStyle/>
          <a:p>
            <a:pPr algn="l">
              <a:lnSpc>
                <a:spcPts val="3080"/>
              </a:lnSpc>
            </a:pPr>
            <a:r>
              <a:rPr lang="en-US" sz="2200" b="true">
                <a:solidFill>
                  <a:srgbClr val="000000"/>
                </a:solidFill>
                <a:latin typeface="Times New Roman Bold"/>
                <a:ea typeface="Times New Roman Bold"/>
                <a:cs typeface="Times New Roman Bold"/>
                <a:sym typeface="Times New Roman Bold"/>
              </a:rPr>
              <a:t>Objective:</a:t>
            </a:r>
          </a:p>
          <a:p>
            <a:pPr algn="l" marL="474986" indent="-237493" lvl="1">
              <a:lnSpc>
                <a:spcPts val="3080"/>
              </a:lnSpc>
              <a:buFont typeface="Arial"/>
              <a:buChar char="•"/>
            </a:pPr>
            <a:r>
              <a:rPr lang="en-US" sz="2200">
                <a:solidFill>
                  <a:srgbClr val="000000"/>
                </a:solidFill>
                <a:latin typeface="Times New Roman"/>
                <a:ea typeface="Times New Roman"/>
                <a:cs typeface="Times New Roman"/>
                <a:sym typeface="Times New Roman"/>
              </a:rPr>
              <a:t>To develop a real-time computer vision system that can detect driver drowsiness and fatigue by analyzing facial landmarks—specifically focusing on indicators such as eye blink rate, yawning frequency, and eye closure duration.</a:t>
            </a:r>
          </a:p>
          <a:p>
            <a:pPr algn="l">
              <a:lnSpc>
                <a:spcPts val="3080"/>
              </a:lnSpc>
            </a:pPr>
          </a:p>
          <a:p>
            <a:pPr algn="l" marL="474986" indent="-237493" lvl="1">
              <a:lnSpc>
                <a:spcPts val="3080"/>
              </a:lnSpc>
              <a:buFont typeface="Arial"/>
              <a:buChar char="•"/>
            </a:pPr>
            <a:r>
              <a:rPr lang="en-US" b="true" sz="2200">
                <a:solidFill>
                  <a:srgbClr val="000000"/>
                </a:solidFill>
                <a:latin typeface="Times New Roman Bold"/>
                <a:ea typeface="Times New Roman Bold"/>
                <a:cs typeface="Times New Roman Bold"/>
                <a:sym typeface="Times New Roman Bold"/>
              </a:rPr>
              <a:t>Model Applied: </a:t>
            </a:r>
            <a:r>
              <a:rPr lang="en-US" sz="2200">
                <a:solidFill>
                  <a:srgbClr val="000000"/>
                </a:solidFill>
                <a:latin typeface="Times New Roman"/>
                <a:ea typeface="Times New Roman"/>
                <a:cs typeface="Times New Roman"/>
                <a:sym typeface="Times New Roman"/>
              </a:rPr>
              <a:t>In this work, a hybrid lightweight ML-powered detection system is deployed.</a:t>
            </a:r>
          </a:p>
          <a:p>
            <a:pPr algn="l" marL="474986" indent="-237493" lvl="1">
              <a:lnSpc>
                <a:spcPts val="3080"/>
              </a:lnSpc>
              <a:buFont typeface="Arial"/>
              <a:buChar char="•"/>
            </a:pPr>
            <a:r>
              <a:rPr lang="en-US" sz="2200">
                <a:solidFill>
                  <a:srgbClr val="000000"/>
                </a:solidFill>
                <a:latin typeface="Times New Roman"/>
                <a:ea typeface="Times New Roman"/>
                <a:cs typeface="Times New Roman"/>
                <a:sym typeface="Times New Roman"/>
              </a:rPr>
              <a:t>The system integrates real-time facial landmark extraction </a:t>
            </a:r>
            <a:r>
              <a:rPr lang="en-US" b="true" sz="2200">
                <a:solidFill>
                  <a:srgbClr val="000000"/>
                </a:solidFill>
                <a:latin typeface="Times New Roman Bold"/>
                <a:ea typeface="Times New Roman Bold"/>
                <a:cs typeface="Times New Roman Bold"/>
                <a:sym typeface="Times New Roman Bold"/>
              </a:rPr>
              <a:t>(MediaPipe FaceMesh)</a:t>
            </a:r>
            <a:r>
              <a:rPr lang="en-US" sz="2200">
                <a:solidFill>
                  <a:srgbClr val="000000"/>
                </a:solidFill>
                <a:latin typeface="Times New Roman"/>
                <a:ea typeface="Times New Roman"/>
                <a:cs typeface="Times New Roman"/>
                <a:sym typeface="Times New Roman"/>
              </a:rPr>
              <a:t> to compute physiological parameters such as </a:t>
            </a:r>
            <a:r>
              <a:rPr lang="en-US" b="true" sz="2200">
                <a:solidFill>
                  <a:srgbClr val="000000"/>
                </a:solidFill>
                <a:latin typeface="Times New Roman Bold"/>
                <a:ea typeface="Times New Roman Bold"/>
                <a:cs typeface="Times New Roman Bold"/>
                <a:sym typeface="Times New Roman Bold"/>
              </a:rPr>
              <a:t>Eye Aspect Ratio (EAR) and Mouth Aspect Ratio (MAR)</a:t>
            </a:r>
            <a:r>
              <a:rPr lang="en-US" sz="2200">
                <a:solidFill>
                  <a:srgbClr val="000000"/>
                </a:solidFill>
                <a:latin typeface="Times New Roman"/>
                <a:ea typeface="Times New Roman"/>
                <a:cs typeface="Times New Roman"/>
                <a:sym typeface="Times New Roman"/>
              </a:rPr>
              <a:t>.</a:t>
            </a:r>
          </a:p>
          <a:p>
            <a:pPr algn="l" marL="474986" indent="-237493" lvl="1">
              <a:lnSpc>
                <a:spcPts val="3080"/>
              </a:lnSpc>
              <a:buFont typeface="Arial"/>
              <a:buChar char="•"/>
            </a:pPr>
            <a:r>
              <a:rPr lang="en-US" sz="2200">
                <a:solidFill>
                  <a:srgbClr val="000000"/>
                </a:solidFill>
                <a:latin typeface="Times New Roman"/>
                <a:ea typeface="Times New Roman"/>
                <a:cs typeface="Times New Roman"/>
                <a:sym typeface="Times New Roman"/>
              </a:rPr>
              <a:t>These computed </a:t>
            </a:r>
            <a:r>
              <a:rPr lang="en-US" b="true" sz="2200">
                <a:solidFill>
                  <a:srgbClr val="000000"/>
                </a:solidFill>
                <a:latin typeface="Times New Roman Bold"/>
                <a:ea typeface="Times New Roman Bold"/>
                <a:cs typeface="Times New Roman Bold"/>
                <a:sym typeface="Times New Roman Bold"/>
              </a:rPr>
              <a:t>EAR &amp; MAR</a:t>
            </a:r>
            <a:r>
              <a:rPr lang="en-US" sz="2200">
                <a:solidFill>
                  <a:srgbClr val="000000"/>
                </a:solidFill>
                <a:latin typeface="Times New Roman"/>
                <a:ea typeface="Times New Roman"/>
                <a:cs typeface="Times New Roman"/>
                <a:sym typeface="Times New Roman"/>
              </a:rPr>
              <a:t> values are classified using pre-trained Machine Learning models stored as .pkl files:</a:t>
            </a:r>
          </a:p>
          <a:p>
            <a:pPr algn="l" marL="474986" indent="-237493" lvl="1">
              <a:lnSpc>
                <a:spcPts val="3080"/>
              </a:lnSpc>
              <a:buAutoNum type="arabicPeriod" startAt="1"/>
            </a:pPr>
            <a:r>
              <a:rPr lang="en-US" b="true" sz="2200">
                <a:solidFill>
                  <a:srgbClr val="000000"/>
                </a:solidFill>
                <a:latin typeface="Times New Roman Bold"/>
                <a:ea typeface="Times New Roman Bold"/>
                <a:cs typeface="Times New Roman Bold"/>
                <a:sym typeface="Times New Roman Bold"/>
              </a:rPr>
              <a:t> </a:t>
            </a:r>
            <a:r>
              <a:rPr lang="en-US" b="true" sz="2200">
                <a:solidFill>
                  <a:srgbClr val="000000"/>
                </a:solidFill>
                <a:latin typeface="Times New Roman Bold"/>
                <a:ea typeface="Times New Roman Bold"/>
                <a:cs typeface="Times New Roman Bold"/>
                <a:sym typeface="Times New Roman Bold"/>
              </a:rPr>
              <a:t>Eye Blink Classification Model (eye_blink_model.pkl)</a:t>
            </a:r>
          </a:p>
          <a:p>
            <a:pPr algn="l" marL="474986" indent="-237493" lvl="1">
              <a:lnSpc>
                <a:spcPts val="3080"/>
              </a:lnSpc>
              <a:buAutoNum type="arabicPeriod" startAt="1"/>
            </a:pPr>
            <a:r>
              <a:rPr lang="en-US" b="true" sz="2200">
                <a:solidFill>
                  <a:srgbClr val="000000"/>
                </a:solidFill>
                <a:latin typeface="Times New Roman Bold"/>
                <a:ea typeface="Times New Roman Bold"/>
                <a:cs typeface="Times New Roman Bold"/>
                <a:sym typeface="Times New Roman Bold"/>
              </a:rPr>
              <a:t> Yawn Classification Model (yawn_model.pkl)</a:t>
            </a:r>
          </a:p>
          <a:p>
            <a:pPr algn="l">
              <a:lnSpc>
                <a:spcPts val="3080"/>
              </a:lnSpc>
            </a:pPr>
          </a:p>
          <a:p>
            <a:pPr algn="l" marL="474986" indent="-237493" lvl="1">
              <a:lnSpc>
                <a:spcPts val="3080"/>
              </a:lnSpc>
              <a:buFont typeface="Arial"/>
              <a:buChar char="•"/>
            </a:pPr>
            <a:r>
              <a:rPr lang="en-US" sz="2200">
                <a:solidFill>
                  <a:srgbClr val="000000"/>
                </a:solidFill>
                <a:latin typeface="Times New Roman"/>
                <a:ea typeface="Times New Roman"/>
                <a:cs typeface="Times New Roman"/>
                <a:sym typeface="Times New Roman"/>
              </a:rPr>
              <a:t>The models which can be tried out is SVM, KNN, but preferred models is </a:t>
            </a:r>
            <a:r>
              <a:rPr lang="en-US" b="true" sz="2200">
                <a:solidFill>
                  <a:srgbClr val="000000"/>
                </a:solidFill>
                <a:latin typeface="Times New Roman Bold"/>
                <a:ea typeface="Times New Roman Bold"/>
                <a:cs typeface="Times New Roman Bold"/>
                <a:sym typeface="Times New Roman Bold"/>
              </a:rPr>
              <a:t>eye_blink.pkl, yawn_model.pkl</a:t>
            </a:r>
          </a:p>
          <a:p>
            <a:pPr algn="l">
              <a:lnSpc>
                <a:spcPts val="3080"/>
              </a:lnSpc>
            </a:pPr>
            <a:r>
              <a:rPr lang="en-US" sz="2200" b="true">
                <a:solidFill>
                  <a:srgbClr val="000000"/>
                </a:solidFill>
                <a:latin typeface="Times New Roman Bold"/>
                <a:ea typeface="Times New Roman Bold"/>
                <a:cs typeface="Times New Roman Bold"/>
                <a:sym typeface="Times New Roman Bold"/>
              </a:rPr>
              <a:t>Reason for this Model Selection:</a:t>
            </a:r>
          </a:p>
          <a:p>
            <a:pPr algn="l">
              <a:lnSpc>
                <a:spcPts val="3080"/>
              </a:lnSpc>
            </a:pPr>
            <a:r>
              <a:rPr lang="en-US" sz="2200" b="true">
                <a:solidFill>
                  <a:srgbClr val="000000"/>
                </a:solidFill>
                <a:latin typeface="Times New Roman Bold"/>
                <a:ea typeface="Times New Roman Bold"/>
                <a:cs typeface="Times New Roman Bold"/>
                <a:sym typeface="Times New Roman Bold"/>
              </a:rPr>
              <a:t>Real-Time Performance</a:t>
            </a:r>
          </a:p>
          <a:p>
            <a:pPr algn="l" marL="474986" indent="-237493" lvl="1">
              <a:lnSpc>
                <a:spcPts val="3080"/>
              </a:lnSpc>
              <a:buFont typeface="Arial"/>
              <a:buChar char="•"/>
            </a:pPr>
            <a:r>
              <a:rPr lang="en-US" sz="2200">
                <a:solidFill>
                  <a:srgbClr val="000000"/>
                </a:solidFill>
                <a:latin typeface="Times New Roman"/>
                <a:ea typeface="Times New Roman"/>
                <a:cs typeface="Times New Roman"/>
                <a:sym typeface="Times New Roman"/>
              </a:rPr>
              <a:t> Traditional ML classifiers offer extremely low inference latency, making them ideal for real-time fatigue detection in live video streams.</a:t>
            </a:r>
          </a:p>
          <a:p>
            <a:pPr algn="l">
              <a:lnSpc>
                <a:spcPts val="3080"/>
              </a:lnSpc>
            </a:pPr>
            <a:r>
              <a:rPr lang="en-US" sz="2200" b="true">
                <a:solidFill>
                  <a:srgbClr val="000000"/>
                </a:solidFill>
                <a:latin typeface="Times New Roman Bold"/>
                <a:ea typeface="Times New Roman Bold"/>
                <a:cs typeface="Times New Roman Bold"/>
                <a:sym typeface="Times New Roman Bold"/>
              </a:rPr>
              <a:t>Computational Efficiency</a:t>
            </a:r>
          </a:p>
          <a:p>
            <a:pPr algn="l" marL="474986" indent="-237493" lvl="1">
              <a:lnSpc>
                <a:spcPts val="3080"/>
              </a:lnSpc>
              <a:buFont typeface="Arial"/>
              <a:buChar char="•"/>
            </a:pPr>
            <a:r>
              <a:rPr lang="en-US" b="true" sz="2200">
                <a:solidFill>
                  <a:srgbClr val="000000"/>
                </a:solidFill>
                <a:latin typeface="Times New Roman Bold"/>
                <a:ea typeface="Times New Roman Bold"/>
                <a:cs typeface="Times New Roman Bold"/>
                <a:sym typeface="Times New Roman Bold"/>
              </a:rPr>
              <a:t> </a:t>
            </a:r>
            <a:r>
              <a:rPr lang="en-US" sz="2200">
                <a:solidFill>
                  <a:srgbClr val="000000"/>
                </a:solidFill>
                <a:latin typeface="Times New Roman"/>
                <a:ea typeface="Times New Roman"/>
                <a:cs typeface="Times New Roman"/>
                <a:sym typeface="Times New Roman"/>
              </a:rPr>
              <a:t>Compared to deep learning models, the selected approach requires minimal CPU/GPU resources, enabling deployment on low-end systems and edge devices.</a:t>
            </a:r>
          </a:p>
          <a:p>
            <a:pPr algn="l" marL="474986" indent="-237493" lvl="1">
              <a:lnSpc>
                <a:spcPts val="3080"/>
              </a:lnSpc>
              <a:buFont typeface="Arial"/>
              <a:buChar char="•"/>
            </a:pPr>
            <a:r>
              <a:rPr lang="en-US" b="true" sz="2200">
                <a:solidFill>
                  <a:srgbClr val="000000"/>
                </a:solidFill>
                <a:latin typeface="Times New Roman Bold"/>
                <a:ea typeface="Times New Roman Bold"/>
                <a:cs typeface="Times New Roman Bold"/>
                <a:sym typeface="Times New Roman Bold"/>
              </a:rPr>
              <a:t>Optional: </a:t>
            </a:r>
            <a:r>
              <a:rPr lang="en-US" sz="2200">
                <a:solidFill>
                  <a:srgbClr val="000000"/>
                </a:solidFill>
                <a:latin typeface="Times New Roman"/>
                <a:ea typeface="Times New Roman"/>
                <a:cs typeface="Times New Roman"/>
                <a:sym typeface="Times New Roman"/>
              </a:rPr>
              <a:t>The system architecture is modular and supports future extension to temporal learning models.  </a:t>
            </a:r>
          </a:p>
        </p:txBody>
      </p:sp>
      <p:sp>
        <p:nvSpPr>
          <p:cNvPr name="Freeform 7" id="7"/>
          <p:cNvSpPr/>
          <p:nvPr/>
        </p:nvSpPr>
        <p:spPr>
          <a:xfrm flipH="true" flipV="true" rot="0">
            <a:off x="15167084" y="7200900"/>
            <a:ext cx="5226651" cy="4114800"/>
          </a:xfrm>
          <a:custGeom>
            <a:avLst/>
            <a:gdLst/>
            <a:ahLst/>
            <a:cxnLst/>
            <a:rect r="r" b="b" t="t" l="l"/>
            <a:pathLst>
              <a:path h="4114800" w="5226651">
                <a:moveTo>
                  <a:pt x="5226651" y="4114800"/>
                </a:moveTo>
                <a:lnTo>
                  <a:pt x="0" y="4114800"/>
                </a:lnTo>
                <a:lnTo>
                  <a:pt x="0" y="0"/>
                </a:lnTo>
                <a:lnTo>
                  <a:pt x="5226651" y="0"/>
                </a:lnTo>
                <a:lnTo>
                  <a:pt x="5226651"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79293" y="1536375"/>
            <a:ext cx="17259300" cy="7943225"/>
          </a:xfrm>
          <a:prstGeom prst="rect">
            <a:avLst/>
          </a:prstGeom>
        </p:spPr>
        <p:txBody>
          <a:bodyPr anchor="t" rtlCol="false" tIns="0" lIns="0" bIns="0" rIns="0">
            <a:spAutoFit/>
          </a:bodyPr>
          <a:lstStyle/>
          <a:p>
            <a:pPr algn="l">
              <a:lnSpc>
                <a:spcPts val="3709"/>
              </a:lnSpc>
            </a:pPr>
            <a:r>
              <a:rPr lang="en-US" sz="2649" b="true">
                <a:solidFill>
                  <a:srgbClr val="000000"/>
                </a:solidFill>
                <a:latin typeface="Times New Roman Bold"/>
                <a:ea typeface="Times New Roman Bold"/>
                <a:cs typeface="Times New Roman Bold"/>
                <a:sym typeface="Times New Roman Bold"/>
              </a:rPr>
              <a:t>Model:</a:t>
            </a:r>
          </a:p>
          <a:p>
            <a:pPr algn="l" marL="572049" indent="-286024" lvl="1">
              <a:lnSpc>
                <a:spcPts val="3709"/>
              </a:lnSpc>
              <a:buFont typeface="Arial"/>
              <a:buChar char="•"/>
            </a:pPr>
            <a:r>
              <a:rPr lang="en-US" sz="2649">
                <a:solidFill>
                  <a:srgbClr val="000000"/>
                </a:solidFill>
                <a:latin typeface="Times New Roman"/>
                <a:ea typeface="Times New Roman"/>
                <a:cs typeface="Times New Roman"/>
                <a:sym typeface="Times New Roman"/>
              </a:rPr>
              <a:t>Trained on facial features (EAR, MAR, blink/yawn patterns) using open datasets such as YawDD, CEW, and custom webcam footage.</a:t>
            </a:r>
          </a:p>
          <a:p>
            <a:pPr algn="l" marL="572049" indent="-286024" lvl="1">
              <a:lnSpc>
                <a:spcPts val="3709"/>
              </a:lnSpc>
              <a:buFont typeface="Arial"/>
              <a:buChar char="•"/>
            </a:pPr>
            <a:r>
              <a:rPr lang="en-US" sz="2649">
                <a:solidFill>
                  <a:srgbClr val="000000"/>
                </a:solidFill>
                <a:latin typeface="Times New Roman"/>
                <a:ea typeface="Times New Roman"/>
                <a:cs typeface="Times New Roman"/>
                <a:sym typeface="Times New Roman"/>
              </a:rPr>
              <a:t>Supports both threshold-based detection and ML classifier outputs for increased reliability.</a:t>
            </a:r>
          </a:p>
          <a:p>
            <a:pPr algn="l" marL="572049" indent="-286024" lvl="1">
              <a:lnSpc>
                <a:spcPts val="3709"/>
              </a:lnSpc>
              <a:buFont typeface="Arial"/>
              <a:buChar char="•"/>
            </a:pPr>
            <a:r>
              <a:rPr lang="en-US" sz="2649">
                <a:solidFill>
                  <a:srgbClr val="000000"/>
                </a:solidFill>
                <a:latin typeface="Times New Roman"/>
                <a:ea typeface="Times New Roman"/>
                <a:cs typeface="Times New Roman"/>
                <a:sym typeface="Times New Roman"/>
              </a:rPr>
              <a:t>Designed for adaptability: baseline calibration and online personalization are possible for individual drivers.</a:t>
            </a:r>
          </a:p>
          <a:p>
            <a:pPr algn="l" marL="572049" indent="-286024" lvl="1">
              <a:lnSpc>
                <a:spcPts val="3709"/>
              </a:lnSpc>
              <a:buFont typeface="Arial"/>
              <a:buChar char="•"/>
            </a:pPr>
            <a:r>
              <a:rPr lang="en-US" sz="2649">
                <a:solidFill>
                  <a:srgbClr val="000000"/>
                </a:solidFill>
                <a:latin typeface="Times New Roman"/>
                <a:ea typeface="Times New Roman"/>
                <a:cs typeface="Times New Roman"/>
                <a:sym typeface="Times New Roman"/>
              </a:rPr>
              <a:t>Inference logic combines fatigue heuristics (sustained low EAR, high MAR, or head tilt) with classifier probability to minimize false positives.</a:t>
            </a:r>
          </a:p>
          <a:p>
            <a:pPr algn="l">
              <a:lnSpc>
                <a:spcPts val="3709"/>
              </a:lnSpc>
            </a:pPr>
          </a:p>
          <a:p>
            <a:pPr algn="l">
              <a:lnSpc>
                <a:spcPts val="3709"/>
              </a:lnSpc>
            </a:pPr>
            <a:r>
              <a:rPr lang="en-US" sz="2649">
                <a:solidFill>
                  <a:srgbClr val="000000"/>
                </a:solidFill>
                <a:latin typeface="Times New Roman"/>
                <a:ea typeface="Times New Roman"/>
                <a:cs typeface="Times New Roman"/>
                <a:sym typeface="Times New Roman"/>
              </a:rPr>
              <a:t> </a:t>
            </a:r>
            <a:r>
              <a:rPr lang="en-US" sz="2649" b="true">
                <a:solidFill>
                  <a:srgbClr val="000000"/>
                </a:solidFill>
                <a:latin typeface="Times New Roman Bold"/>
                <a:ea typeface="Times New Roman Bold"/>
                <a:cs typeface="Times New Roman Bold"/>
                <a:sym typeface="Times New Roman Bold"/>
              </a:rPr>
              <a:t>Input Features:</a:t>
            </a:r>
          </a:p>
          <a:p>
            <a:pPr algn="l" marL="572049" indent="-286024" lvl="1">
              <a:lnSpc>
                <a:spcPts val="3709"/>
              </a:lnSpc>
              <a:buFont typeface="Arial"/>
              <a:buChar char="•"/>
            </a:pPr>
            <a:r>
              <a:rPr lang="en-US" sz="2649">
                <a:solidFill>
                  <a:srgbClr val="000000"/>
                </a:solidFill>
                <a:latin typeface="Times New Roman"/>
                <a:ea typeface="Times New Roman"/>
                <a:cs typeface="Times New Roman"/>
                <a:sym typeface="Times New Roman"/>
              </a:rPr>
              <a:t>Core Metrics: Eye Aspect Ratio (EAR), Mouth Aspect Ratio (MAR), blink frequency, yawn duration, and head-pose angles.</a:t>
            </a:r>
          </a:p>
          <a:p>
            <a:pPr algn="l" marL="572049" indent="-286024" lvl="1">
              <a:lnSpc>
                <a:spcPts val="3709"/>
              </a:lnSpc>
              <a:buFont typeface="Arial"/>
              <a:buChar char="•"/>
            </a:pPr>
            <a:r>
              <a:rPr lang="en-US" sz="2649">
                <a:solidFill>
                  <a:srgbClr val="000000"/>
                </a:solidFill>
                <a:latin typeface="Times New Roman"/>
                <a:ea typeface="Times New Roman"/>
                <a:cs typeface="Times New Roman"/>
                <a:sym typeface="Times New Roman"/>
              </a:rPr>
              <a:t>Temporal Features: Duration and frequency windows for blinks, yawns, and eye closure (to highlight sustained drowsiness).</a:t>
            </a:r>
          </a:p>
          <a:p>
            <a:pPr algn="l" marL="572049" indent="-286024" lvl="1">
              <a:lnSpc>
                <a:spcPts val="3709"/>
              </a:lnSpc>
              <a:buFont typeface="Arial"/>
              <a:buChar char="•"/>
            </a:pPr>
            <a:r>
              <a:rPr lang="en-US" sz="2649">
                <a:solidFill>
                  <a:srgbClr val="000000"/>
                </a:solidFill>
                <a:latin typeface="Times New Roman"/>
                <a:ea typeface="Times New Roman"/>
                <a:cs typeface="Times New Roman"/>
                <a:sym typeface="Times New Roman"/>
              </a:rPr>
              <a:t>Pose Features: 3D head pose for detection of nodding or head tilt events.</a:t>
            </a:r>
          </a:p>
          <a:p>
            <a:pPr algn="l" marL="572049" indent="-286024" lvl="1">
              <a:lnSpc>
                <a:spcPts val="3709"/>
              </a:lnSpc>
              <a:buFont typeface="Arial"/>
              <a:buChar char="•"/>
            </a:pPr>
            <a:r>
              <a:rPr lang="en-US" sz="2649">
                <a:solidFill>
                  <a:srgbClr val="000000"/>
                </a:solidFill>
                <a:latin typeface="Times New Roman"/>
                <a:ea typeface="Times New Roman"/>
                <a:cs typeface="Times New Roman"/>
                <a:sym typeface="Times New Roman"/>
              </a:rPr>
              <a:t>Optional: Additional cues like face brightness for low-light adjustment or multi-face support.</a:t>
            </a:r>
          </a:p>
          <a:p>
            <a:pPr algn="l">
              <a:lnSpc>
                <a:spcPts val="3709"/>
              </a:lnSpc>
            </a:pPr>
          </a:p>
          <a:p>
            <a:pPr algn="ctr">
              <a:lnSpc>
                <a:spcPts val="3709"/>
              </a:lnSpc>
            </a:pPr>
          </a:p>
        </p:txBody>
      </p:sp>
      <p:sp>
        <p:nvSpPr>
          <p:cNvPr name="Freeform 3" id="3"/>
          <p:cNvSpPr/>
          <p:nvPr/>
        </p:nvSpPr>
        <p:spPr>
          <a:xfrm flipH="true" flipV="true" rot="0">
            <a:off x="15167084" y="7200900"/>
            <a:ext cx="5226651" cy="4114800"/>
          </a:xfrm>
          <a:custGeom>
            <a:avLst/>
            <a:gdLst/>
            <a:ahLst/>
            <a:cxnLst/>
            <a:rect r="r" b="b" t="t" l="l"/>
            <a:pathLst>
              <a:path h="4114800" w="5226651">
                <a:moveTo>
                  <a:pt x="5226651" y="4114800"/>
                </a:moveTo>
                <a:lnTo>
                  <a:pt x="0" y="4114800"/>
                </a:lnTo>
                <a:lnTo>
                  <a:pt x="0" y="0"/>
                </a:lnTo>
                <a:lnTo>
                  <a:pt x="5226651" y="0"/>
                </a:lnTo>
                <a:lnTo>
                  <a:pt x="5226651"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250452" y="-666840"/>
            <a:ext cx="3059915" cy="4114800"/>
          </a:xfrm>
          <a:custGeom>
            <a:avLst/>
            <a:gdLst/>
            <a:ahLst/>
            <a:cxnLst/>
            <a:rect r="r" b="b" t="t" l="l"/>
            <a:pathLst>
              <a:path h="4114800" w="3059915">
                <a:moveTo>
                  <a:pt x="0" y="0"/>
                </a:moveTo>
                <a:lnTo>
                  <a:pt x="3059915" y="0"/>
                </a:lnTo>
                <a:lnTo>
                  <a:pt x="3059915"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2174759" y="-1330740"/>
            <a:ext cx="5226651" cy="4114800"/>
          </a:xfrm>
          <a:custGeom>
            <a:avLst/>
            <a:gdLst/>
            <a:ahLst/>
            <a:cxnLst/>
            <a:rect r="r" b="b" t="t" l="l"/>
            <a:pathLst>
              <a:path h="4114800" w="5226651">
                <a:moveTo>
                  <a:pt x="0" y="0"/>
                </a:moveTo>
                <a:lnTo>
                  <a:pt x="5226651" y="0"/>
                </a:lnTo>
                <a:lnTo>
                  <a:pt x="5226651"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true" rot="0">
            <a:off x="-1091391" y="7669714"/>
            <a:ext cx="3059915" cy="4114800"/>
          </a:xfrm>
          <a:custGeom>
            <a:avLst/>
            <a:gdLst/>
            <a:ahLst/>
            <a:cxnLst/>
            <a:rect r="r" b="b" t="t" l="l"/>
            <a:pathLst>
              <a:path h="4114800" w="3059915">
                <a:moveTo>
                  <a:pt x="3059915" y="4114800"/>
                </a:moveTo>
                <a:lnTo>
                  <a:pt x="0" y="4114800"/>
                </a:lnTo>
                <a:lnTo>
                  <a:pt x="0" y="0"/>
                </a:lnTo>
                <a:lnTo>
                  <a:pt x="3059915" y="0"/>
                </a:lnTo>
                <a:lnTo>
                  <a:pt x="3059915"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367913" y="1452245"/>
            <a:ext cx="15891387" cy="7315835"/>
          </a:xfrm>
          <a:prstGeom prst="rect">
            <a:avLst/>
          </a:prstGeom>
        </p:spPr>
        <p:txBody>
          <a:bodyPr anchor="t" rtlCol="false" tIns="0" lIns="0" bIns="0" rIns="0">
            <a:spAutoFit/>
          </a:bodyPr>
          <a:lstStyle/>
          <a:p>
            <a:pPr algn="l">
              <a:lnSpc>
                <a:spcPts val="3640"/>
              </a:lnSpc>
            </a:pPr>
            <a:r>
              <a:rPr lang="en-US" sz="2600">
                <a:solidFill>
                  <a:srgbClr val="000000"/>
                </a:solidFill>
                <a:latin typeface="Times New Roman"/>
                <a:ea typeface="Times New Roman"/>
                <a:cs typeface="Times New Roman"/>
                <a:sym typeface="Times New Roman"/>
              </a:rPr>
              <a:t> </a:t>
            </a:r>
            <a:r>
              <a:rPr lang="en-US" sz="2600" b="true">
                <a:solidFill>
                  <a:srgbClr val="000000"/>
                </a:solidFill>
                <a:latin typeface="Times New Roman Bold"/>
                <a:ea typeface="Times New Roman Bold"/>
                <a:cs typeface="Times New Roman Bold"/>
                <a:sym typeface="Times New Roman Bold"/>
              </a:rPr>
              <a:t>Key Hyperparameters:</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EAR threshold for eye closure (customizable per user, typically ~0.20–0.25).</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MAR threshold for yawning (~0.6–0.75).</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Number of consecutive frames to classify a fatigue event (“drowsy” if closed/yawn &gt; N frames).</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SVM/RF model parameters: kernel type, tree depth, regularization.</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Frame sampling rate (FPS) for real-time balances.</a:t>
            </a:r>
          </a:p>
          <a:p>
            <a:pPr algn="l">
              <a:lnSpc>
                <a:spcPts val="3640"/>
              </a:lnSpc>
            </a:pPr>
            <a:r>
              <a:rPr lang="en-US" sz="2600" b="true">
                <a:solidFill>
                  <a:srgbClr val="000000"/>
                </a:solidFill>
                <a:latin typeface="Times New Roman Bold"/>
                <a:ea typeface="Times New Roman Bold"/>
                <a:cs typeface="Times New Roman Bold"/>
                <a:sym typeface="Times New Roman Bold"/>
              </a:rPr>
              <a:t>Results:</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Achieves robust detection of simulated and real-world drowsiness across benchmark datasets (e.g., CEW, YawDD), as well as webcam and in-car tests.</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Real-time performance (25–30 FPS) on typical CPUs; system latency minimal for prompt alerts.</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Dashboard interface displays live metrics, triggers visual/audio alarms during detected fatigue, and logs high-risk events for later review.</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Extensions enabled: edge deployment on devices like Raspberry Pi; dashboard support via Streamlit/Flask; and advanced privacy settings for on-device only operation.</a:t>
            </a:r>
          </a:p>
          <a:p>
            <a:pPr algn="l">
              <a:lnSpc>
                <a:spcPts val="3640"/>
              </a:lnSpc>
            </a:pPr>
          </a:p>
          <a:p>
            <a:pPr algn="ctr">
              <a:lnSpc>
                <a:spcPts val="3640"/>
              </a:lnSpc>
            </a:pPr>
          </a:p>
        </p:txBody>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true" rot="0">
            <a:off x="15167084" y="7200900"/>
            <a:ext cx="5226651" cy="4114800"/>
          </a:xfrm>
          <a:custGeom>
            <a:avLst/>
            <a:gdLst/>
            <a:ahLst/>
            <a:cxnLst/>
            <a:rect r="r" b="b" t="t" l="l"/>
            <a:pathLst>
              <a:path h="4114800" w="5226651">
                <a:moveTo>
                  <a:pt x="5226651" y="4114800"/>
                </a:moveTo>
                <a:lnTo>
                  <a:pt x="0" y="4114800"/>
                </a:lnTo>
                <a:lnTo>
                  <a:pt x="0" y="0"/>
                </a:lnTo>
                <a:lnTo>
                  <a:pt x="5226651" y="0"/>
                </a:lnTo>
                <a:lnTo>
                  <a:pt x="5226651"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36875" y="2666610"/>
            <a:ext cx="8726718" cy="3655353"/>
          </a:xfrm>
          <a:custGeom>
            <a:avLst/>
            <a:gdLst/>
            <a:ahLst/>
            <a:cxnLst/>
            <a:rect r="r" b="b" t="t" l="l"/>
            <a:pathLst>
              <a:path h="3655353" w="8726718">
                <a:moveTo>
                  <a:pt x="0" y="0"/>
                </a:moveTo>
                <a:lnTo>
                  <a:pt x="8726717" y="0"/>
                </a:lnTo>
                <a:lnTo>
                  <a:pt x="8726717" y="3655353"/>
                </a:lnTo>
                <a:lnTo>
                  <a:pt x="0" y="3655353"/>
                </a:lnTo>
                <a:lnTo>
                  <a:pt x="0" y="0"/>
                </a:lnTo>
                <a:close/>
              </a:path>
            </a:pathLst>
          </a:custGeom>
          <a:blipFill>
            <a:blip r:embed="rId2"/>
            <a:stretch>
              <a:fillRect l="0" t="-37986" r="-29501" b="-24327"/>
            </a:stretch>
          </a:blipFill>
        </p:spPr>
      </p:sp>
      <p:sp>
        <p:nvSpPr>
          <p:cNvPr name="Freeform 3" id="3"/>
          <p:cNvSpPr/>
          <p:nvPr/>
        </p:nvSpPr>
        <p:spPr>
          <a:xfrm flipH="false" flipV="false" rot="0">
            <a:off x="9463592" y="4024054"/>
            <a:ext cx="6793978" cy="3461094"/>
          </a:xfrm>
          <a:custGeom>
            <a:avLst/>
            <a:gdLst/>
            <a:ahLst/>
            <a:cxnLst/>
            <a:rect r="r" b="b" t="t" l="l"/>
            <a:pathLst>
              <a:path h="3461094" w="6793978">
                <a:moveTo>
                  <a:pt x="0" y="0"/>
                </a:moveTo>
                <a:lnTo>
                  <a:pt x="6793979" y="0"/>
                </a:lnTo>
                <a:lnTo>
                  <a:pt x="6793979" y="3461094"/>
                </a:lnTo>
                <a:lnTo>
                  <a:pt x="0" y="3461094"/>
                </a:lnTo>
                <a:lnTo>
                  <a:pt x="0" y="0"/>
                </a:lnTo>
                <a:close/>
              </a:path>
            </a:pathLst>
          </a:custGeom>
          <a:blipFill>
            <a:blip r:embed="rId3"/>
            <a:stretch>
              <a:fillRect l="-44928" t="-39829" r="-25261" b="-35560"/>
            </a:stretch>
          </a:blipFill>
        </p:spPr>
      </p:sp>
      <p:sp>
        <p:nvSpPr>
          <p:cNvPr name="Freeform 4" id="4"/>
          <p:cNvSpPr/>
          <p:nvPr/>
        </p:nvSpPr>
        <p:spPr>
          <a:xfrm flipH="false" flipV="false" rot="0">
            <a:off x="-3059464" y="-1028700"/>
            <a:ext cx="5226651" cy="4114800"/>
          </a:xfrm>
          <a:custGeom>
            <a:avLst/>
            <a:gdLst/>
            <a:ahLst/>
            <a:cxnLst/>
            <a:rect r="r" b="b" t="t" l="l"/>
            <a:pathLst>
              <a:path h="4114800" w="5226651">
                <a:moveTo>
                  <a:pt x="0" y="0"/>
                </a:moveTo>
                <a:lnTo>
                  <a:pt x="5226651" y="0"/>
                </a:lnTo>
                <a:lnTo>
                  <a:pt x="522665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758043" y="-666865"/>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true" rot="0">
            <a:off x="-1072823" y="7485148"/>
            <a:ext cx="3059915" cy="4114800"/>
          </a:xfrm>
          <a:custGeom>
            <a:avLst/>
            <a:gdLst/>
            <a:ahLst/>
            <a:cxnLst/>
            <a:rect r="r" b="b" t="t" l="l"/>
            <a:pathLst>
              <a:path h="4114800" w="3059915">
                <a:moveTo>
                  <a:pt x="3059915" y="4114800"/>
                </a:moveTo>
                <a:lnTo>
                  <a:pt x="0" y="4114800"/>
                </a:lnTo>
                <a:lnTo>
                  <a:pt x="0" y="0"/>
                </a:lnTo>
                <a:lnTo>
                  <a:pt x="3059915" y="0"/>
                </a:lnTo>
                <a:lnTo>
                  <a:pt x="3059915" y="411480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true" flipV="true" rot="0">
            <a:off x="15167084" y="7200900"/>
            <a:ext cx="5226651" cy="4114800"/>
          </a:xfrm>
          <a:custGeom>
            <a:avLst/>
            <a:gdLst/>
            <a:ahLst/>
            <a:cxnLst/>
            <a:rect r="r" b="b" t="t" l="l"/>
            <a:pathLst>
              <a:path h="4114800" w="5226651">
                <a:moveTo>
                  <a:pt x="5226651" y="4114800"/>
                </a:moveTo>
                <a:lnTo>
                  <a:pt x="0" y="4114800"/>
                </a:lnTo>
                <a:lnTo>
                  <a:pt x="0" y="0"/>
                </a:lnTo>
                <a:lnTo>
                  <a:pt x="5226651" y="0"/>
                </a:lnTo>
                <a:lnTo>
                  <a:pt x="5226651"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69638" y="933450"/>
            <a:ext cx="2971205" cy="1280160"/>
          </a:xfrm>
          <a:prstGeom prst="rect">
            <a:avLst/>
          </a:prstGeom>
        </p:spPr>
        <p:txBody>
          <a:bodyPr anchor="t" rtlCol="false" tIns="0" lIns="0" bIns="0" rIns="0">
            <a:spAutoFit/>
          </a:bodyPr>
          <a:lstStyle/>
          <a:p>
            <a:pPr algn="l" marL="777240" indent="-388620" lvl="1">
              <a:lnSpc>
                <a:spcPts val="5040"/>
              </a:lnSpc>
              <a:buFont typeface="Arial"/>
              <a:buChar char="•"/>
            </a:pPr>
            <a:r>
              <a:rPr lang="en-US" b="true" sz="3600">
                <a:solidFill>
                  <a:srgbClr val="000000"/>
                </a:solidFill>
                <a:latin typeface="Times New Roman Bold"/>
                <a:ea typeface="Times New Roman Bold"/>
                <a:cs typeface="Times New Roman Bold"/>
                <a:sym typeface="Times New Roman Bold"/>
              </a:rPr>
              <a:t>RESULTS:</a:t>
            </a:r>
          </a:p>
          <a:p>
            <a:pPr algn="l">
              <a:lnSpc>
                <a:spcPts val="5040"/>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4203" y="129299"/>
            <a:ext cx="17620869" cy="641985"/>
          </a:xfrm>
          <a:prstGeom prst="rect">
            <a:avLst/>
          </a:prstGeom>
        </p:spPr>
        <p:txBody>
          <a:bodyPr anchor="t" rtlCol="false" tIns="0" lIns="0" bIns="0" rIns="0">
            <a:spAutoFit/>
          </a:bodyPr>
          <a:lstStyle/>
          <a:p>
            <a:pPr algn="ctr">
              <a:lnSpc>
                <a:spcPts val="5040"/>
              </a:lnSpc>
            </a:pPr>
            <a:r>
              <a:rPr lang="en-US" sz="3600" b="true">
                <a:solidFill>
                  <a:srgbClr val="000000"/>
                </a:solidFill>
                <a:latin typeface="Times New Roman Bold"/>
                <a:ea typeface="Times New Roman Bold"/>
                <a:cs typeface="Times New Roman Bold"/>
                <a:sym typeface="Times New Roman Bold"/>
              </a:rPr>
              <a:t>PAST BEHAVIOR TRENDS DASHBOARD</a:t>
            </a:r>
          </a:p>
        </p:txBody>
      </p:sp>
      <p:sp>
        <p:nvSpPr>
          <p:cNvPr name="TextBox 3" id="3"/>
          <p:cNvSpPr txBox="true"/>
          <p:nvPr/>
        </p:nvSpPr>
        <p:spPr>
          <a:xfrm rot="0">
            <a:off x="457135" y="952230"/>
            <a:ext cx="16518194" cy="1874520"/>
          </a:xfrm>
          <a:prstGeom prst="rect">
            <a:avLst/>
          </a:prstGeom>
        </p:spPr>
        <p:txBody>
          <a:bodyPr anchor="t" rtlCol="false" tIns="0" lIns="0" bIns="0" rIns="0">
            <a:spAutoFit/>
          </a:bodyPr>
          <a:lstStyle/>
          <a:p>
            <a:pPr algn="l">
              <a:lnSpc>
                <a:spcPts val="3920"/>
              </a:lnSpc>
            </a:pPr>
            <a:r>
              <a:rPr lang="en-US" sz="2800" b="true">
                <a:solidFill>
                  <a:srgbClr val="000000"/>
                </a:solidFill>
                <a:latin typeface="Times New Roman Bold"/>
                <a:ea typeface="Times New Roman Bold"/>
                <a:cs typeface="Times New Roman Bold"/>
                <a:sym typeface="Times New Roman Bold"/>
              </a:rPr>
              <a:t>Purpose:</a:t>
            </a:r>
          </a:p>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To visualize historical fatigue-related activity patterns such as blinking, eye-closure duration, and yawning frequency over days or months, helping track how user alertness changes over time.</a:t>
            </a:r>
          </a:p>
          <a:p>
            <a:pPr algn="l">
              <a:lnSpc>
                <a:spcPts val="3640"/>
              </a:lnSpc>
            </a:pPr>
          </a:p>
        </p:txBody>
      </p:sp>
      <p:sp>
        <p:nvSpPr>
          <p:cNvPr name="TextBox 4" id="4"/>
          <p:cNvSpPr txBox="true"/>
          <p:nvPr/>
        </p:nvSpPr>
        <p:spPr>
          <a:xfrm rot="0">
            <a:off x="1028700" y="3028950"/>
            <a:ext cx="13658747" cy="7959090"/>
          </a:xfrm>
          <a:prstGeom prst="rect">
            <a:avLst/>
          </a:prstGeom>
        </p:spPr>
        <p:txBody>
          <a:bodyPr anchor="t" rtlCol="false" tIns="0" lIns="0" bIns="0" rIns="0">
            <a:spAutoFit/>
          </a:bodyPr>
          <a:lstStyle/>
          <a:p>
            <a:pPr algn="l">
              <a:lnSpc>
                <a:spcPts val="3359"/>
              </a:lnSpc>
            </a:pPr>
            <a:r>
              <a:rPr lang="en-US" sz="2400" b="true">
                <a:solidFill>
                  <a:srgbClr val="2D2626"/>
                </a:solidFill>
                <a:latin typeface="Times New Roman Bold"/>
                <a:ea typeface="Times New Roman Bold"/>
                <a:cs typeface="Times New Roman Bold"/>
                <a:sym typeface="Times New Roman Bold"/>
              </a:rPr>
              <a:t>Graph View (Top Plot):</a:t>
            </a:r>
          </a:p>
          <a:p>
            <a:pPr algn="l" marL="518160" indent="-259080" lvl="1">
              <a:lnSpc>
                <a:spcPts val="3359"/>
              </a:lnSpc>
              <a:buFont typeface="Arial"/>
              <a:buChar char="•"/>
            </a:pPr>
            <a:r>
              <a:rPr lang="en-US" sz="2400">
                <a:solidFill>
                  <a:srgbClr val="000000"/>
                </a:solidFill>
                <a:latin typeface="Times New Roman"/>
                <a:ea typeface="Times New Roman"/>
                <a:cs typeface="Times New Roman"/>
                <a:sym typeface="Times New Roman"/>
              </a:rPr>
              <a:t>Displays stacked bar charts showing different fatigue-related events such as:</a:t>
            </a:r>
          </a:p>
          <a:p>
            <a:pPr algn="l" marL="1036320" indent="-345440" lvl="2">
              <a:lnSpc>
                <a:spcPts val="3359"/>
              </a:lnSpc>
              <a:buFont typeface="Arial"/>
              <a:buChar char="⚬"/>
            </a:pPr>
            <a:r>
              <a:rPr lang="en-US" b="true" sz="2400">
                <a:solidFill>
                  <a:srgbClr val="000000"/>
                </a:solidFill>
                <a:latin typeface="Times New Roman Bold"/>
                <a:ea typeface="Times New Roman Bold"/>
                <a:cs typeface="Times New Roman Bold"/>
                <a:sym typeface="Times New Roman Bold"/>
              </a:rPr>
              <a:t>Eye Closed</a:t>
            </a:r>
          </a:p>
          <a:p>
            <a:pPr algn="l" marL="1036320" indent="-345440" lvl="2">
              <a:lnSpc>
                <a:spcPts val="3359"/>
              </a:lnSpc>
              <a:buFont typeface="Arial"/>
              <a:buChar char="⚬"/>
            </a:pPr>
            <a:r>
              <a:rPr lang="en-US" b="true" sz="2400">
                <a:solidFill>
                  <a:srgbClr val="000000"/>
                </a:solidFill>
                <a:latin typeface="Times New Roman Bold"/>
                <a:ea typeface="Times New Roman Bold"/>
                <a:cs typeface="Times New Roman Bold"/>
                <a:sym typeface="Times New Roman Bold"/>
              </a:rPr>
              <a:t>Eye Closed Alarm</a:t>
            </a:r>
          </a:p>
          <a:p>
            <a:pPr algn="l" marL="1036320" indent="-345440" lvl="2">
              <a:lnSpc>
                <a:spcPts val="3359"/>
              </a:lnSpc>
              <a:buFont typeface="Arial"/>
              <a:buChar char="⚬"/>
            </a:pPr>
            <a:r>
              <a:rPr lang="en-US" b="true" sz="2400">
                <a:solidFill>
                  <a:srgbClr val="000000"/>
                </a:solidFill>
                <a:latin typeface="Times New Roman Bold"/>
                <a:ea typeface="Times New Roman Bold"/>
                <a:cs typeface="Times New Roman Bold"/>
                <a:sym typeface="Times New Roman Bold"/>
              </a:rPr>
              <a:t>Eye Open</a:t>
            </a:r>
          </a:p>
          <a:p>
            <a:pPr algn="l" marL="1036320" indent="-345440" lvl="2">
              <a:lnSpc>
                <a:spcPts val="3359"/>
              </a:lnSpc>
              <a:buFont typeface="Arial"/>
              <a:buChar char="⚬"/>
            </a:pPr>
            <a:r>
              <a:rPr lang="en-US" b="true" sz="2400">
                <a:solidFill>
                  <a:srgbClr val="000000"/>
                </a:solidFill>
                <a:latin typeface="Times New Roman Bold"/>
                <a:ea typeface="Times New Roman Bold"/>
                <a:cs typeface="Times New Roman Bold"/>
                <a:sym typeface="Times New Roman Bold"/>
              </a:rPr>
              <a:t>Yawn Alarm</a:t>
            </a:r>
          </a:p>
          <a:p>
            <a:pPr algn="l" marL="1036320" indent="-345440" lvl="2">
              <a:lnSpc>
                <a:spcPts val="3359"/>
              </a:lnSpc>
              <a:buFont typeface="Arial"/>
              <a:buChar char="⚬"/>
            </a:pPr>
            <a:r>
              <a:rPr lang="en-US" b="true" sz="2400">
                <a:solidFill>
                  <a:srgbClr val="000000"/>
                </a:solidFill>
                <a:latin typeface="Times New Roman Bold"/>
                <a:ea typeface="Times New Roman Bold"/>
                <a:cs typeface="Times New Roman Bold"/>
                <a:sym typeface="Times New Roman Bold"/>
              </a:rPr>
              <a:t>Yawn Warning</a:t>
            </a:r>
          </a:p>
          <a:p>
            <a:pPr algn="l" marL="518160" indent="-259080" lvl="1">
              <a:lnSpc>
                <a:spcPts val="3359"/>
              </a:lnSpc>
              <a:buFont typeface="Arial"/>
              <a:buChar char="•"/>
            </a:pPr>
            <a:r>
              <a:rPr lang="en-US" sz="2400">
                <a:solidFill>
                  <a:srgbClr val="000000"/>
                </a:solidFill>
                <a:latin typeface="Times New Roman"/>
                <a:ea typeface="Times New Roman"/>
                <a:cs typeface="Times New Roman"/>
                <a:sym typeface="Times New Roman"/>
              </a:rPr>
              <a:t>Each color represents a different behavioral state, making it easier to compare fatigue signals across days.</a:t>
            </a:r>
          </a:p>
          <a:p>
            <a:pPr algn="l" marL="518160" indent="-259080" lvl="1">
              <a:lnSpc>
                <a:spcPts val="3359"/>
              </a:lnSpc>
              <a:buFont typeface="Arial"/>
              <a:buChar char="•"/>
            </a:pPr>
            <a:r>
              <a:rPr lang="en-US" sz="2400">
                <a:solidFill>
                  <a:srgbClr val="000000"/>
                </a:solidFill>
                <a:latin typeface="Times New Roman"/>
                <a:ea typeface="Times New Roman"/>
                <a:cs typeface="Times New Roman"/>
                <a:sym typeface="Times New Roman"/>
              </a:rPr>
              <a:t>Helps identify fatigue spikes, sleepiness patterns, or irregular behavior</a:t>
            </a:r>
          </a:p>
          <a:p>
            <a:pPr algn="l">
              <a:lnSpc>
                <a:spcPts val="3359"/>
              </a:lnSpc>
            </a:pPr>
            <a:r>
              <a:rPr lang="en-US" sz="2400">
                <a:solidFill>
                  <a:srgbClr val="000000"/>
                </a:solidFill>
                <a:latin typeface="Times New Roman"/>
                <a:ea typeface="Times New Roman"/>
                <a:cs typeface="Times New Roman"/>
                <a:sym typeface="Times New Roman"/>
              </a:rPr>
              <a:t>       during specific dates or times.</a:t>
            </a:r>
          </a:p>
          <a:p>
            <a:pPr algn="l">
              <a:lnSpc>
                <a:spcPts val="3359"/>
              </a:lnSpc>
            </a:pPr>
          </a:p>
          <a:p>
            <a:pPr algn="l" marL="518160" indent="-259080" lvl="1">
              <a:lnSpc>
                <a:spcPts val="3359"/>
              </a:lnSpc>
              <a:buFont typeface="Arial"/>
              <a:buChar char="•"/>
            </a:pPr>
            <a:r>
              <a:rPr lang="en-US" b="true" sz="2400">
                <a:solidFill>
                  <a:srgbClr val="2D2626"/>
                </a:solidFill>
                <a:latin typeface="Times New Roman Bold"/>
                <a:ea typeface="Times New Roman Bold"/>
                <a:cs typeface="Times New Roman Bold"/>
                <a:sym typeface="Times New Roman Bold"/>
              </a:rPr>
              <a:t>Outcome:</a:t>
            </a:r>
            <a:r>
              <a:rPr lang="en-US" b="true" sz="2400">
                <a:solidFill>
                  <a:srgbClr val="000000"/>
                </a:solidFill>
                <a:latin typeface="Times New Roman Bold"/>
                <a:ea typeface="Times New Roman Bold"/>
                <a:cs typeface="Times New Roman Bold"/>
                <a:sym typeface="Times New Roman Bold"/>
              </a:rPr>
              <a:t> </a:t>
            </a:r>
            <a:r>
              <a:rPr lang="en-US" sz="2400">
                <a:solidFill>
                  <a:srgbClr val="000000"/>
                </a:solidFill>
                <a:latin typeface="Times New Roman"/>
                <a:ea typeface="Times New Roman"/>
                <a:cs typeface="Times New Roman"/>
                <a:sym typeface="Times New Roman"/>
              </a:rPr>
              <a:t>The dashboard provides both visual and data-driven feedback, </a:t>
            </a:r>
          </a:p>
          <a:p>
            <a:pPr algn="l">
              <a:lnSpc>
                <a:spcPts val="3359"/>
              </a:lnSpc>
            </a:pPr>
            <a:r>
              <a:rPr lang="en-US" sz="2400">
                <a:solidFill>
                  <a:srgbClr val="000000"/>
                </a:solidFill>
                <a:latin typeface="Times New Roman"/>
                <a:ea typeface="Times New Roman"/>
                <a:cs typeface="Times New Roman"/>
                <a:sym typeface="Times New Roman"/>
              </a:rPr>
              <a:t>         </a:t>
            </a:r>
            <a:r>
              <a:rPr lang="en-US" sz="2400">
                <a:solidFill>
                  <a:srgbClr val="000000"/>
                </a:solidFill>
                <a:latin typeface="Times New Roman"/>
                <a:ea typeface="Times New Roman"/>
                <a:cs typeface="Times New Roman"/>
                <a:sym typeface="Times New Roman"/>
              </a:rPr>
              <a:t>enabling users to monitor their fatigue patterns over time, detect risky</a:t>
            </a:r>
          </a:p>
          <a:p>
            <a:pPr algn="l">
              <a:lnSpc>
                <a:spcPts val="3359"/>
              </a:lnSpc>
            </a:pPr>
            <a:r>
              <a:rPr lang="en-US" sz="2400">
                <a:solidFill>
                  <a:srgbClr val="000000"/>
                </a:solidFill>
                <a:latin typeface="Times New Roman"/>
                <a:ea typeface="Times New Roman"/>
                <a:cs typeface="Times New Roman"/>
                <a:sym typeface="Times New Roman"/>
              </a:rPr>
              <a:t>          behavior trends, a downloadable option is available so that the past </a:t>
            </a:r>
          </a:p>
          <a:p>
            <a:pPr algn="l">
              <a:lnSpc>
                <a:spcPts val="3359"/>
              </a:lnSpc>
            </a:pPr>
            <a:r>
              <a:rPr lang="en-US" sz="2400">
                <a:solidFill>
                  <a:srgbClr val="000000"/>
                </a:solidFill>
                <a:latin typeface="Times New Roman"/>
                <a:ea typeface="Times New Roman"/>
                <a:cs typeface="Times New Roman"/>
                <a:sym typeface="Times New Roman"/>
              </a:rPr>
              <a:t>         </a:t>
            </a:r>
            <a:r>
              <a:rPr lang="en-US" sz="2400">
                <a:solidFill>
                  <a:srgbClr val="000000"/>
                </a:solidFill>
                <a:latin typeface="Times New Roman"/>
                <a:ea typeface="Times New Roman"/>
                <a:cs typeface="Times New Roman"/>
                <a:sym typeface="Times New Roman"/>
              </a:rPr>
              <a:t>trends data can be downloaded, and evaluate alertness improvement</a:t>
            </a:r>
          </a:p>
          <a:p>
            <a:pPr algn="l">
              <a:lnSpc>
                <a:spcPts val="3359"/>
              </a:lnSpc>
            </a:pPr>
            <a:r>
              <a:rPr lang="en-US" sz="2400">
                <a:solidFill>
                  <a:srgbClr val="000000"/>
                </a:solidFill>
                <a:latin typeface="Times New Roman"/>
                <a:ea typeface="Times New Roman"/>
                <a:cs typeface="Times New Roman"/>
                <a:sym typeface="Times New Roman"/>
              </a:rPr>
              <a:t>         or decline.</a:t>
            </a:r>
          </a:p>
          <a:p>
            <a:pPr algn="l">
              <a:lnSpc>
                <a:spcPts val="3359"/>
              </a:lnSpc>
            </a:pPr>
          </a:p>
          <a:p>
            <a:pPr algn="l">
              <a:lnSpc>
                <a:spcPts val="3359"/>
              </a:lnSpc>
            </a:pPr>
          </a:p>
          <a:p>
            <a:pPr algn="ctr">
              <a:lnSpc>
                <a:spcPts val="3359"/>
              </a:lnSpc>
            </a:pPr>
          </a:p>
        </p:txBody>
      </p:sp>
      <p:sp>
        <p:nvSpPr>
          <p:cNvPr name="Freeform 5" id="5"/>
          <p:cNvSpPr/>
          <p:nvPr/>
        </p:nvSpPr>
        <p:spPr>
          <a:xfrm flipH="false" flipV="false" rot="0">
            <a:off x="-3059464" y="-1028700"/>
            <a:ext cx="5226651" cy="4114800"/>
          </a:xfrm>
          <a:custGeom>
            <a:avLst/>
            <a:gdLst/>
            <a:ahLst/>
            <a:cxnLst/>
            <a:rect r="r" b="b" t="t" l="l"/>
            <a:pathLst>
              <a:path h="4114800" w="5226651">
                <a:moveTo>
                  <a:pt x="0" y="0"/>
                </a:moveTo>
                <a:lnTo>
                  <a:pt x="5226651" y="0"/>
                </a:lnTo>
                <a:lnTo>
                  <a:pt x="5226651"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758043" y="-666865"/>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true" flipV="true" rot="0">
            <a:off x="-1072823" y="7485148"/>
            <a:ext cx="3059915" cy="4114800"/>
          </a:xfrm>
          <a:custGeom>
            <a:avLst/>
            <a:gdLst/>
            <a:ahLst/>
            <a:cxnLst/>
            <a:rect r="r" b="b" t="t" l="l"/>
            <a:pathLst>
              <a:path h="4114800" w="3059915">
                <a:moveTo>
                  <a:pt x="3059915" y="4114800"/>
                </a:moveTo>
                <a:lnTo>
                  <a:pt x="0" y="4114800"/>
                </a:lnTo>
                <a:lnTo>
                  <a:pt x="0" y="0"/>
                </a:lnTo>
                <a:lnTo>
                  <a:pt x="3059915" y="0"/>
                </a:lnTo>
                <a:lnTo>
                  <a:pt x="3059915"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1072823" y="7485148"/>
            <a:ext cx="3059915" cy="4114800"/>
          </a:xfrm>
          <a:custGeom>
            <a:avLst/>
            <a:gdLst/>
            <a:ahLst/>
            <a:cxnLst/>
            <a:rect r="r" b="b" t="t" l="l"/>
            <a:pathLst>
              <a:path h="4114800" w="3059915">
                <a:moveTo>
                  <a:pt x="3059915" y="4114800"/>
                </a:moveTo>
                <a:lnTo>
                  <a:pt x="0" y="4114800"/>
                </a:lnTo>
                <a:lnTo>
                  <a:pt x="0" y="0"/>
                </a:lnTo>
                <a:lnTo>
                  <a:pt x="3059915" y="0"/>
                </a:lnTo>
                <a:lnTo>
                  <a:pt x="3059915"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758043" y="-666865"/>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3059464" y="-1028700"/>
            <a:ext cx="5226651" cy="4114800"/>
          </a:xfrm>
          <a:custGeom>
            <a:avLst/>
            <a:gdLst/>
            <a:ahLst/>
            <a:cxnLst/>
            <a:rect r="r" b="b" t="t" l="l"/>
            <a:pathLst>
              <a:path h="4114800" w="5226651">
                <a:moveTo>
                  <a:pt x="0" y="0"/>
                </a:moveTo>
                <a:lnTo>
                  <a:pt x="5226651" y="0"/>
                </a:lnTo>
                <a:lnTo>
                  <a:pt x="522665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true" rot="0">
            <a:off x="15167084" y="7200900"/>
            <a:ext cx="5226651" cy="4114800"/>
          </a:xfrm>
          <a:custGeom>
            <a:avLst/>
            <a:gdLst/>
            <a:ahLst/>
            <a:cxnLst/>
            <a:rect r="r" b="b" t="t" l="l"/>
            <a:pathLst>
              <a:path h="4114800" w="5226651">
                <a:moveTo>
                  <a:pt x="5226651" y="4114800"/>
                </a:moveTo>
                <a:lnTo>
                  <a:pt x="0" y="4114800"/>
                </a:lnTo>
                <a:lnTo>
                  <a:pt x="0" y="0"/>
                </a:lnTo>
                <a:lnTo>
                  <a:pt x="5226651" y="0"/>
                </a:lnTo>
                <a:lnTo>
                  <a:pt x="5226651"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563616" y="1847688"/>
            <a:ext cx="7935064" cy="4037798"/>
          </a:xfrm>
          <a:custGeom>
            <a:avLst/>
            <a:gdLst/>
            <a:ahLst/>
            <a:cxnLst/>
            <a:rect r="r" b="b" t="t" l="l"/>
            <a:pathLst>
              <a:path h="4037798" w="7935064">
                <a:moveTo>
                  <a:pt x="0" y="0"/>
                </a:moveTo>
                <a:lnTo>
                  <a:pt x="7935065" y="0"/>
                </a:lnTo>
                <a:lnTo>
                  <a:pt x="7935065" y="4037799"/>
                </a:lnTo>
                <a:lnTo>
                  <a:pt x="0" y="4037799"/>
                </a:lnTo>
                <a:lnTo>
                  <a:pt x="0" y="0"/>
                </a:lnTo>
                <a:close/>
              </a:path>
            </a:pathLst>
          </a:custGeom>
          <a:blipFill>
            <a:blip r:embed="rId6"/>
            <a:stretch>
              <a:fillRect l="0" t="-5383" r="-8132" b="-5383"/>
            </a:stretch>
          </a:blipFill>
          <a:ln w="57150" cap="sq">
            <a:solidFill>
              <a:srgbClr val="000000"/>
            </a:solidFill>
            <a:prstDash val="solid"/>
            <a:miter/>
          </a:ln>
        </p:spPr>
      </p:sp>
      <p:sp>
        <p:nvSpPr>
          <p:cNvPr name="Freeform 7" id="7"/>
          <p:cNvSpPr/>
          <p:nvPr/>
        </p:nvSpPr>
        <p:spPr>
          <a:xfrm flipH="false" flipV="false" rot="0">
            <a:off x="8657529" y="3038849"/>
            <a:ext cx="9630471" cy="5693276"/>
          </a:xfrm>
          <a:custGeom>
            <a:avLst/>
            <a:gdLst/>
            <a:ahLst/>
            <a:cxnLst/>
            <a:rect r="r" b="b" t="t" l="l"/>
            <a:pathLst>
              <a:path h="5693276" w="9630471">
                <a:moveTo>
                  <a:pt x="0" y="0"/>
                </a:moveTo>
                <a:lnTo>
                  <a:pt x="9630471" y="0"/>
                </a:lnTo>
                <a:lnTo>
                  <a:pt x="9630471" y="5693275"/>
                </a:lnTo>
                <a:lnTo>
                  <a:pt x="0" y="5693275"/>
                </a:lnTo>
                <a:lnTo>
                  <a:pt x="0" y="0"/>
                </a:lnTo>
                <a:close/>
              </a:path>
            </a:pathLst>
          </a:custGeom>
          <a:blipFill>
            <a:blip r:embed="rId7"/>
            <a:stretch>
              <a:fillRect l="-308" t="-772" r="-17952" b="0"/>
            </a:stretch>
          </a:blipFill>
        </p:spPr>
      </p:sp>
      <p:sp>
        <p:nvSpPr>
          <p:cNvPr name="TextBox 8" id="8"/>
          <p:cNvSpPr txBox="true"/>
          <p:nvPr/>
        </p:nvSpPr>
        <p:spPr>
          <a:xfrm rot="0">
            <a:off x="1987092" y="508952"/>
            <a:ext cx="2752626" cy="915670"/>
          </a:xfrm>
          <a:prstGeom prst="rect">
            <a:avLst/>
          </a:prstGeom>
        </p:spPr>
        <p:txBody>
          <a:bodyPr anchor="t" rtlCol="false" tIns="0" lIns="0" bIns="0" rIns="0">
            <a:spAutoFit/>
          </a:bodyPr>
          <a:lstStyle/>
          <a:p>
            <a:pPr algn="ctr">
              <a:lnSpc>
                <a:spcPts val="7279"/>
              </a:lnSpc>
            </a:pPr>
            <a:r>
              <a:rPr lang="en-US" sz="5199" b="true">
                <a:solidFill>
                  <a:srgbClr val="000000"/>
                </a:solidFill>
                <a:latin typeface="Times New Roman Bold"/>
                <a:ea typeface="Times New Roman Bold"/>
                <a:cs typeface="Times New Roman Bold"/>
                <a:sym typeface="Times New Roman Bold"/>
              </a:rPr>
              <a:t>RESULT:</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2308482" y="1596530"/>
            <a:ext cx="13420860" cy="1306378"/>
          </a:xfrm>
          <a:prstGeom prst="rect">
            <a:avLst/>
          </a:prstGeom>
        </p:spPr>
        <p:txBody>
          <a:bodyPr anchor="t" rtlCol="false" tIns="0" lIns="0" bIns="0" rIns="0">
            <a:spAutoFit/>
          </a:bodyPr>
          <a:lstStyle/>
          <a:p>
            <a:pPr algn="ctr">
              <a:lnSpc>
                <a:spcPts val="5169"/>
              </a:lnSpc>
            </a:pPr>
            <a:r>
              <a:rPr lang="en-US" b="true" sz="3692">
                <a:solidFill>
                  <a:srgbClr val="000000"/>
                </a:solidFill>
                <a:latin typeface="Times New Roman Bold"/>
                <a:ea typeface="Times New Roman Bold"/>
                <a:cs typeface="Times New Roman Bold"/>
                <a:sym typeface="Times New Roman Bold"/>
              </a:rPr>
              <a:t>ADVANTAGES OF FATIGUE DETECTION FROM FACIAL LANDMARKS</a:t>
            </a:r>
          </a:p>
        </p:txBody>
      </p:sp>
      <p:sp>
        <p:nvSpPr>
          <p:cNvPr name="TextBox 7" id="7"/>
          <p:cNvSpPr txBox="true"/>
          <p:nvPr/>
        </p:nvSpPr>
        <p:spPr>
          <a:xfrm rot="0">
            <a:off x="1847381" y="3938110"/>
            <a:ext cx="14593237" cy="4537572"/>
          </a:xfrm>
          <a:prstGeom prst="rect">
            <a:avLst/>
          </a:prstGeom>
        </p:spPr>
        <p:txBody>
          <a:bodyPr anchor="t" rtlCol="false" tIns="0" lIns="0" bIns="0" rIns="0">
            <a:spAutoFit/>
          </a:bodyPr>
          <a:lstStyle/>
          <a:p>
            <a:pPr algn="l" marL="616491" indent="-308245" lvl="1">
              <a:lnSpc>
                <a:spcPts val="3997"/>
              </a:lnSpc>
              <a:buAutoNum type="arabicPeriod" startAt="1"/>
            </a:pPr>
            <a:r>
              <a:rPr lang="en-US" sz="2855">
                <a:solidFill>
                  <a:srgbClr val="000000"/>
                </a:solidFill>
                <a:latin typeface="Times New Roman"/>
                <a:ea typeface="Times New Roman"/>
                <a:cs typeface="Times New Roman"/>
                <a:sym typeface="Times New Roman"/>
              </a:rPr>
              <a:t>Fatigue detection using facial landmarks is a computer vision approach that identifies tiredness by analyzing eye and mouth movements captured from a live video stream.</a:t>
            </a:r>
          </a:p>
          <a:p>
            <a:pPr algn="l" marL="616491" indent="-308245" lvl="1">
              <a:lnSpc>
                <a:spcPts val="3997"/>
              </a:lnSpc>
              <a:buAutoNum type="arabicPeriod" startAt="1"/>
            </a:pPr>
            <a:r>
              <a:rPr lang="en-US" sz="2855">
                <a:solidFill>
                  <a:srgbClr val="000000"/>
                </a:solidFill>
                <a:latin typeface="Times New Roman"/>
                <a:ea typeface="Times New Roman"/>
                <a:cs typeface="Times New Roman"/>
                <a:sym typeface="Times New Roman"/>
              </a:rPr>
              <a:t>The method relies on metrics like the Eye Aspect Ratio (EAR) and Mouth Aspect Ratio (MAR) to detect prolonged eye closure, blinking patterns, and yawning frequency.</a:t>
            </a:r>
          </a:p>
          <a:p>
            <a:pPr algn="l" marL="616491" indent="-308245" lvl="1">
              <a:lnSpc>
                <a:spcPts val="3997"/>
              </a:lnSpc>
              <a:buAutoNum type="arabicPeriod" startAt="1"/>
            </a:pPr>
            <a:r>
              <a:rPr lang="en-US" sz="2855">
                <a:solidFill>
                  <a:srgbClr val="000000"/>
                </a:solidFill>
                <a:latin typeface="Times New Roman"/>
                <a:ea typeface="Times New Roman"/>
                <a:cs typeface="Times New Roman"/>
                <a:sym typeface="Times New Roman"/>
              </a:rPr>
              <a:t>Using rule-based logic or machine learning, the system evaluates these extracted patterns over time to determine whether the user is alert or fatigued.</a:t>
            </a:r>
          </a:p>
          <a:p>
            <a:pPr algn="l" marL="616491" indent="-308245" lvl="1">
              <a:lnSpc>
                <a:spcPts val="3997"/>
              </a:lnSpc>
              <a:buAutoNum type="arabicPeriod" startAt="1"/>
            </a:pPr>
            <a:r>
              <a:rPr lang="en-US" sz="2855">
                <a:solidFill>
                  <a:srgbClr val="000000"/>
                </a:solidFill>
                <a:latin typeface="Times New Roman"/>
                <a:ea typeface="Times New Roman"/>
                <a:cs typeface="Times New Roman"/>
                <a:sym typeface="Times New Roman"/>
              </a:rPr>
              <a:t>The results are displayed through a real-time interface, providing visual indicators and alerts to warn users when signs of fatigue are detected.</a:t>
            </a:r>
          </a:p>
          <a:p>
            <a:pPr algn="l">
              <a:lnSpc>
                <a:spcPts val="3997"/>
              </a:lnSpc>
            </a:pPr>
          </a:p>
        </p:txBody>
      </p:sp>
      <p:sp>
        <p:nvSpPr>
          <p:cNvPr name="Freeform 8" id="8"/>
          <p:cNvSpPr/>
          <p:nvPr/>
        </p:nvSpPr>
        <p:spPr>
          <a:xfrm flipH="true" flipV="true" rot="0">
            <a:off x="14765201" y="7136560"/>
            <a:ext cx="5107425" cy="4020936"/>
          </a:xfrm>
          <a:custGeom>
            <a:avLst/>
            <a:gdLst/>
            <a:ahLst/>
            <a:cxnLst/>
            <a:rect r="r" b="b" t="t" l="l"/>
            <a:pathLst>
              <a:path h="4020936" w="5107425">
                <a:moveTo>
                  <a:pt x="5107425" y="4020937"/>
                </a:moveTo>
                <a:lnTo>
                  <a:pt x="0" y="4020937"/>
                </a:lnTo>
                <a:lnTo>
                  <a:pt x="0" y="0"/>
                </a:lnTo>
                <a:lnTo>
                  <a:pt x="5107425" y="0"/>
                </a:lnTo>
                <a:lnTo>
                  <a:pt x="5107425" y="4020937"/>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07474" y="2144115"/>
            <a:ext cx="15302073" cy="641985"/>
          </a:xfrm>
          <a:prstGeom prst="rect">
            <a:avLst/>
          </a:prstGeom>
        </p:spPr>
        <p:txBody>
          <a:bodyPr anchor="t" rtlCol="false" tIns="0" lIns="0" bIns="0" rIns="0">
            <a:spAutoFit/>
          </a:bodyPr>
          <a:lstStyle/>
          <a:p>
            <a:pPr algn="ctr">
              <a:lnSpc>
                <a:spcPts val="5040"/>
              </a:lnSpc>
              <a:spcBef>
                <a:spcPct val="0"/>
              </a:spcBef>
            </a:pPr>
            <a:r>
              <a:rPr lang="en-US" b="true" sz="3600">
                <a:solidFill>
                  <a:srgbClr val="000000"/>
                </a:solidFill>
                <a:latin typeface="Times New Roman Bold"/>
                <a:ea typeface="Times New Roman Bold"/>
                <a:cs typeface="Times New Roman Bold"/>
                <a:sym typeface="Times New Roman Bold"/>
              </a:rPr>
              <a:t>CHALLENGES</a:t>
            </a:r>
          </a:p>
        </p:txBody>
      </p:sp>
      <p:sp>
        <p:nvSpPr>
          <p:cNvPr name="TextBox 3" id="3"/>
          <p:cNvSpPr txBox="true"/>
          <p:nvPr/>
        </p:nvSpPr>
        <p:spPr>
          <a:xfrm rot="0">
            <a:off x="807474" y="3085465"/>
            <a:ext cx="16972935" cy="4115435"/>
          </a:xfrm>
          <a:prstGeom prst="rect">
            <a:avLst/>
          </a:prstGeom>
        </p:spPr>
        <p:txBody>
          <a:bodyPr anchor="t" rtlCol="false" tIns="0" lIns="0" bIns="0" rIns="0">
            <a:spAutoFit/>
          </a:bodyPr>
          <a:lstStyle/>
          <a:p>
            <a:pPr algn="l" marL="561344" indent="-280672" lvl="1">
              <a:lnSpc>
                <a:spcPts val="3640"/>
              </a:lnSpc>
              <a:buFont typeface="Arial"/>
              <a:buChar char="•"/>
            </a:pPr>
            <a:r>
              <a:rPr lang="en-US" sz="2600">
                <a:solidFill>
                  <a:srgbClr val="000000"/>
                </a:solidFill>
                <a:latin typeface="Times New Roman"/>
                <a:ea typeface="Times New Roman"/>
                <a:cs typeface="Times New Roman"/>
                <a:sym typeface="Times New Roman"/>
              </a:rPr>
              <a:t> </a:t>
            </a:r>
            <a:r>
              <a:rPr lang="en-US" b="true" sz="2600">
                <a:solidFill>
                  <a:srgbClr val="2D2626"/>
                </a:solidFill>
                <a:latin typeface="Times New Roman Bold"/>
                <a:ea typeface="Times New Roman Bold"/>
                <a:cs typeface="Times New Roman Bold"/>
                <a:sym typeface="Times New Roman Bold"/>
              </a:rPr>
              <a:t>Landmark Detection Stability: </a:t>
            </a:r>
            <a:r>
              <a:rPr lang="en-US" sz="2600">
                <a:solidFill>
                  <a:srgbClr val="000000"/>
                </a:solidFill>
                <a:latin typeface="Times New Roman"/>
                <a:ea typeface="Times New Roman"/>
                <a:cs typeface="Times New Roman"/>
                <a:sym typeface="Times New Roman"/>
              </a:rPr>
              <a:t>Accuracy may drop due to lighting changes, head movement,  camera quality, or  partial face visibility.</a:t>
            </a:r>
          </a:p>
          <a:p>
            <a:pPr algn="l">
              <a:lnSpc>
                <a:spcPts val="3640"/>
              </a:lnSpc>
            </a:pPr>
          </a:p>
          <a:p>
            <a:pPr algn="l" marL="561344" indent="-280672"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Human Behaviour Variability: </a:t>
            </a:r>
            <a:r>
              <a:rPr lang="en-US" sz="2600">
                <a:solidFill>
                  <a:srgbClr val="000000"/>
                </a:solidFill>
                <a:latin typeface="Times New Roman"/>
                <a:ea typeface="Times New Roman"/>
                <a:cs typeface="Times New Roman"/>
                <a:sym typeface="Times New Roman"/>
              </a:rPr>
              <a:t>Blinking patterns, yawning duration, and fatigue expressions differ across users, making fixed thresholds less reliable.</a:t>
            </a:r>
          </a:p>
          <a:p>
            <a:pPr algn="l">
              <a:lnSpc>
                <a:spcPts val="3640"/>
              </a:lnSpc>
            </a:pPr>
          </a:p>
          <a:p>
            <a:pPr algn="l" marL="561344" indent="-280672" lvl="1">
              <a:lnSpc>
                <a:spcPts val="3640"/>
              </a:lnSpc>
              <a:buFont typeface="Arial"/>
              <a:buChar char="•"/>
            </a:pPr>
            <a:r>
              <a:rPr lang="en-US" b="true" sz="2600">
                <a:solidFill>
                  <a:srgbClr val="2D2626"/>
                </a:solidFill>
                <a:latin typeface="Times New Roman Bold"/>
                <a:ea typeface="Times New Roman Bold"/>
                <a:cs typeface="Times New Roman Bold"/>
                <a:sym typeface="Times New Roman Bold"/>
              </a:rPr>
              <a:t>False Positives and Environmental Noise: </a:t>
            </a:r>
            <a:r>
              <a:rPr lang="en-US" sz="2600">
                <a:solidFill>
                  <a:srgbClr val="000000"/>
                </a:solidFill>
                <a:latin typeface="Times New Roman"/>
                <a:ea typeface="Times New Roman"/>
                <a:cs typeface="Times New Roman"/>
                <a:sym typeface="Times New Roman"/>
              </a:rPr>
              <a:t>Background motion, low frame rate, or poor tracking may trigger incorrect fatigue alerts or delay true detections.</a:t>
            </a:r>
          </a:p>
          <a:p>
            <a:pPr algn="ctr">
              <a:lnSpc>
                <a:spcPts val="3640"/>
              </a:lnSpc>
            </a:pPr>
          </a:p>
        </p:txBody>
      </p:sp>
      <p:sp>
        <p:nvSpPr>
          <p:cNvPr name="Freeform 4" id="4"/>
          <p:cNvSpPr/>
          <p:nvPr/>
        </p:nvSpPr>
        <p:spPr>
          <a:xfrm flipH="false" flipV="false" rot="0">
            <a:off x="-1805851" y="-1028700"/>
            <a:ext cx="5226651" cy="4114800"/>
          </a:xfrm>
          <a:custGeom>
            <a:avLst/>
            <a:gdLst/>
            <a:ahLst/>
            <a:cxnLst/>
            <a:rect r="r" b="b" t="t" l="l"/>
            <a:pathLst>
              <a:path h="4114800" w="5226651">
                <a:moveTo>
                  <a:pt x="0" y="0"/>
                </a:moveTo>
                <a:lnTo>
                  <a:pt x="5226651" y="0"/>
                </a:lnTo>
                <a:lnTo>
                  <a:pt x="5226651"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5729343" y="-160206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true" rot="0">
            <a:off x="-1529957" y="7200900"/>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true" flipV="true" rot="0">
            <a:off x="15167084" y="7200900"/>
            <a:ext cx="5226651" cy="4114800"/>
          </a:xfrm>
          <a:custGeom>
            <a:avLst/>
            <a:gdLst/>
            <a:ahLst/>
            <a:cxnLst/>
            <a:rect r="r" b="b" t="t" l="l"/>
            <a:pathLst>
              <a:path h="4114800" w="5226651">
                <a:moveTo>
                  <a:pt x="5226651" y="4114800"/>
                </a:moveTo>
                <a:lnTo>
                  <a:pt x="0" y="4114800"/>
                </a:lnTo>
                <a:lnTo>
                  <a:pt x="0" y="0"/>
                </a:lnTo>
                <a:lnTo>
                  <a:pt x="5226651" y="0"/>
                </a:lnTo>
                <a:lnTo>
                  <a:pt x="5226651"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216462" y="3307518"/>
            <a:ext cx="12725307" cy="4897898"/>
          </a:xfrm>
          <a:prstGeom prst="rect">
            <a:avLst/>
          </a:prstGeom>
        </p:spPr>
        <p:txBody>
          <a:bodyPr anchor="t" rtlCol="false" tIns="0" lIns="0" bIns="0" rIns="0">
            <a:spAutoFit/>
          </a:bodyPr>
          <a:lstStyle/>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INTRODUCTION</a:t>
            </a:r>
          </a:p>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PROBLEM IDENTIFICATION</a:t>
            </a:r>
          </a:p>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SYSTEM ARCHITECTURE</a:t>
            </a:r>
          </a:p>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DATA OVERVIEW</a:t>
            </a:r>
          </a:p>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REALTIME WEBCAM DETECTION SYSTEM</a:t>
            </a:r>
          </a:p>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DRIVER DROWSINESS DETECTION SYSTEM</a:t>
            </a:r>
          </a:p>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PAST BEHAVIOR TRENDS DASHBOARD</a:t>
            </a:r>
          </a:p>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ADVANTAGES OF FATIGUE DETECTION FROM FACIAL LANDMARKS</a:t>
            </a:r>
          </a:p>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CHALLENGES</a:t>
            </a:r>
          </a:p>
          <a:p>
            <a:pPr algn="l" marL="541781" indent="-270891" lvl="1">
              <a:lnSpc>
                <a:spcPts val="3513"/>
              </a:lnSpc>
              <a:buFont typeface="Arial"/>
              <a:buChar char="•"/>
            </a:pPr>
            <a:r>
              <a:rPr lang="en-US" sz="2509">
                <a:solidFill>
                  <a:srgbClr val="000000"/>
                </a:solidFill>
                <a:latin typeface="Times New Roman"/>
                <a:ea typeface="Times New Roman"/>
                <a:cs typeface="Times New Roman"/>
                <a:sym typeface="Times New Roman"/>
              </a:rPr>
              <a:t>CONCLUSION</a:t>
            </a:r>
          </a:p>
          <a:p>
            <a:pPr algn="l">
              <a:lnSpc>
                <a:spcPts val="3513"/>
              </a:lnSpc>
            </a:pPr>
          </a:p>
        </p:txBody>
      </p:sp>
      <p:sp>
        <p:nvSpPr>
          <p:cNvPr name="TextBox 3" id="3"/>
          <p:cNvSpPr txBox="true"/>
          <p:nvPr/>
        </p:nvSpPr>
        <p:spPr>
          <a:xfrm rot="0">
            <a:off x="3232736" y="615315"/>
            <a:ext cx="10512794" cy="731520"/>
          </a:xfrm>
          <a:prstGeom prst="rect">
            <a:avLst/>
          </a:prstGeom>
        </p:spPr>
        <p:txBody>
          <a:bodyPr anchor="t" rtlCol="false" tIns="0" lIns="0" bIns="0" rIns="0">
            <a:spAutoFit/>
          </a:bodyPr>
          <a:lstStyle/>
          <a:p>
            <a:pPr algn="ctr">
              <a:lnSpc>
                <a:spcPts val="5880"/>
              </a:lnSpc>
            </a:pPr>
            <a:r>
              <a:rPr lang="en-US" sz="4200" b="true">
                <a:solidFill>
                  <a:srgbClr val="000000"/>
                </a:solidFill>
                <a:latin typeface="Times New Roman Bold"/>
                <a:ea typeface="Times New Roman Bold"/>
                <a:cs typeface="Times New Roman Bold"/>
                <a:sym typeface="Times New Roman Bold"/>
              </a:rPr>
              <a:t>CONTENTS </a:t>
            </a:r>
          </a:p>
        </p:txBody>
      </p:sp>
      <p:sp>
        <p:nvSpPr>
          <p:cNvPr name="Freeform 4" id="4"/>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1019659" y="7485148"/>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true" flipV="true" rot="0">
            <a:off x="14798374" y="71950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765201" y="7136560"/>
            <a:ext cx="5107425" cy="4020936"/>
          </a:xfrm>
          <a:custGeom>
            <a:avLst/>
            <a:gdLst/>
            <a:ahLst/>
            <a:cxnLst/>
            <a:rect r="r" b="b" t="t" l="l"/>
            <a:pathLst>
              <a:path h="4020936" w="5107425">
                <a:moveTo>
                  <a:pt x="5107425" y="4020937"/>
                </a:moveTo>
                <a:lnTo>
                  <a:pt x="0" y="4020937"/>
                </a:lnTo>
                <a:lnTo>
                  <a:pt x="0" y="0"/>
                </a:lnTo>
                <a:lnTo>
                  <a:pt x="5107425" y="0"/>
                </a:lnTo>
                <a:lnTo>
                  <a:pt x="5107425" y="4020937"/>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2558657" y="1221543"/>
            <a:ext cx="11228195" cy="641985"/>
          </a:xfrm>
          <a:prstGeom prst="rect">
            <a:avLst/>
          </a:prstGeom>
        </p:spPr>
        <p:txBody>
          <a:bodyPr anchor="t" rtlCol="false" tIns="0" lIns="0" bIns="0" rIns="0">
            <a:spAutoFit/>
          </a:bodyPr>
          <a:lstStyle/>
          <a:p>
            <a:pPr algn="ctr">
              <a:lnSpc>
                <a:spcPts val="5040"/>
              </a:lnSpc>
            </a:pPr>
            <a:r>
              <a:rPr lang="en-US" b="true" sz="3600">
                <a:solidFill>
                  <a:srgbClr val="000000"/>
                </a:solidFill>
                <a:latin typeface="Times New Roman Bold"/>
                <a:ea typeface="Times New Roman Bold"/>
                <a:cs typeface="Times New Roman Bold"/>
                <a:sym typeface="Times New Roman Bold"/>
              </a:rPr>
              <a:t>CONCLUSION</a:t>
            </a:r>
          </a:p>
        </p:txBody>
      </p:sp>
      <p:sp>
        <p:nvSpPr>
          <p:cNvPr name="TextBox 8" id="8"/>
          <p:cNvSpPr txBox="true"/>
          <p:nvPr/>
        </p:nvSpPr>
        <p:spPr>
          <a:xfrm rot="0">
            <a:off x="2361817" y="2212454"/>
            <a:ext cx="12848894" cy="12272244"/>
          </a:xfrm>
          <a:prstGeom prst="rect">
            <a:avLst/>
          </a:prstGeom>
        </p:spPr>
        <p:txBody>
          <a:bodyPr anchor="t" rtlCol="false" tIns="0" lIns="0" bIns="0" rIns="0">
            <a:spAutoFit/>
          </a:bodyPr>
          <a:lstStyle/>
          <a:p>
            <a:pPr algn="l" marL="532361" indent="-266180" lvl="1">
              <a:lnSpc>
                <a:spcPts val="3452"/>
              </a:lnSpc>
              <a:buFont typeface="Arial"/>
              <a:buChar char="•"/>
            </a:pPr>
            <a:r>
              <a:rPr lang="en-US" b="true" sz="2465">
                <a:solidFill>
                  <a:srgbClr val="000000"/>
                </a:solidFill>
                <a:latin typeface="Times New Roman Bold"/>
                <a:ea typeface="Times New Roman Bold"/>
                <a:cs typeface="Times New Roman Bold"/>
                <a:sym typeface="Times New Roman Bold"/>
              </a:rPr>
              <a:t>Project Outcome: </a:t>
            </a:r>
            <a:r>
              <a:rPr lang="en-US" sz="2465">
                <a:solidFill>
                  <a:srgbClr val="000000"/>
                </a:solidFill>
                <a:latin typeface="Times New Roman"/>
                <a:ea typeface="Times New Roman"/>
                <a:cs typeface="Times New Roman"/>
                <a:sym typeface="Times New Roman"/>
              </a:rPr>
              <a:t>The system successfully detects fatigue in real time by analyzing facial landmarks such as eye aspect ratio and mouth aspect ratio, demonstrating that a standard webcam can be used for non-intrusive monitoring of drowsiness and loss of attention in drivers or students.</a:t>
            </a:r>
          </a:p>
          <a:p>
            <a:pPr algn="l" marL="532361" indent="-266180" lvl="1">
              <a:lnSpc>
                <a:spcPts val="3452"/>
              </a:lnSpc>
              <a:buFont typeface="Arial"/>
              <a:buChar char="•"/>
            </a:pPr>
            <a:r>
              <a:rPr lang="en-US" b="true" sz="2465">
                <a:solidFill>
                  <a:srgbClr val="000000"/>
                </a:solidFill>
                <a:latin typeface="Times New Roman Bold"/>
                <a:ea typeface="Times New Roman Bold"/>
                <a:cs typeface="Times New Roman Bold"/>
                <a:sym typeface="Times New Roman Bold"/>
              </a:rPr>
              <a:t>Technical Contribution: </a:t>
            </a:r>
            <a:r>
              <a:rPr lang="en-US" sz="2465">
                <a:solidFill>
                  <a:srgbClr val="000000"/>
                </a:solidFill>
                <a:latin typeface="Times New Roman"/>
                <a:ea typeface="Times New Roman"/>
                <a:cs typeface="Times New Roman"/>
                <a:sym typeface="Times New Roman"/>
              </a:rPr>
              <a:t>By combining facial landmark extraction with rule-based thresholds and machine learning models, the project delivers a modular pipeline that can classify blinks and yawns, trigger alerts, and be extended into full applications like dashboards or safety assistants.</a:t>
            </a:r>
          </a:p>
          <a:p>
            <a:pPr algn="l" marL="532361" indent="-266180" lvl="1">
              <a:lnSpc>
                <a:spcPts val="3452"/>
              </a:lnSpc>
              <a:buFont typeface="Arial"/>
              <a:buChar char="•"/>
            </a:pPr>
            <a:r>
              <a:rPr lang="en-US" b="true" sz="2465">
                <a:solidFill>
                  <a:srgbClr val="000000"/>
                </a:solidFill>
                <a:latin typeface="Times New Roman Bold"/>
                <a:ea typeface="Times New Roman Bold"/>
                <a:cs typeface="Times New Roman Bold"/>
                <a:sym typeface="Times New Roman Bold"/>
              </a:rPr>
              <a:t>Future Scope: </a:t>
            </a:r>
            <a:r>
              <a:rPr lang="en-US" sz="2465">
                <a:solidFill>
                  <a:srgbClr val="000000"/>
                </a:solidFill>
                <a:latin typeface="Times New Roman"/>
                <a:ea typeface="Times New Roman"/>
                <a:cs typeface="Times New Roman"/>
                <a:sym typeface="Times New Roman"/>
              </a:rPr>
              <a:t>The current prototype can be enhanced with adaptive thresholds, deep learning models, head-pose estimation, low-light handling, and deployment on edge or mobile devices to make fatigue detection more robust and widely usable in real-world environments.</a:t>
            </a:r>
          </a:p>
          <a:p>
            <a:pPr algn="l" marL="532361" indent="-266180" lvl="1">
              <a:lnSpc>
                <a:spcPts val="3452"/>
              </a:lnSpc>
              <a:buFont typeface="Arial"/>
              <a:buChar char="•"/>
            </a:pPr>
            <a:r>
              <a:rPr lang="en-US" b="true" sz="2465">
                <a:solidFill>
                  <a:srgbClr val="000000"/>
                </a:solidFill>
                <a:latin typeface="Times New Roman Bold"/>
                <a:ea typeface="Times New Roman Bold"/>
                <a:cs typeface="Times New Roman Bold"/>
                <a:sym typeface="Times New Roman Bold"/>
              </a:rPr>
              <a:t>End-to-End Fatigue Detection System:</a:t>
            </a:r>
            <a:r>
              <a:rPr lang="en-US" sz="2465">
                <a:solidFill>
                  <a:srgbClr val="000000"/>
                </a:solidFill>
                <a:latin typeface="Times New Roman"/>
                <a:ea typeface="Times New Roman"/>
                <a:cs typeface="Times New Roman"/>
                <a:sym typeface="Times New Roman"/>
              </a:rPr>
              <a:t> The project successfully builds a complete pipeline that detects human fatigue in real time from facial landmarks using a standard webcam input, covering data processing, feature extraction, and detection logic</a:t>
            </a:r>
          </a:p>
          <a:p>
            <a:pPr algn="l" marL="532361" indent="-266180" lvl="1">
              <a:lnSpc>
                <a:spcPts val="3452"/>
              </a:lnSpc>
              <a:buFont typeface="Arial"/>
              <a:buChar char="•"/>
            </a:pPr>
            <a:r>
              <a:rPr lang="en-US" b="true" sz="2465">
                <a:solidFill>
                  <a:srgbClr val="000000"/>
                </a:solidFill>
                <a:latin typeface="Times New Roman Bold"/>
                <a:ea typeface="Times New Roman Bold"/>
                <a:cs typeface="Times New Roman Bold"/>
                <a:sym typeface="Times New Roman Bold"/>
              </a:rPr>
              <a:t>Practical Safety and Engagement Benefits: </a:t>
            </a:r>
            <a:r>
              <a:rPr lang="en-US" sz="2465">
                <a:solidFill>
                  <a:srgbClr val="000000"/>
                </a:solidFill>
                <a:latin typeface="Times New Roman"/>
                <a:ea typeface="Times New Roman"/>
                <a:cs typeface="Times New Roman"/>
                <a:sym typeface="Times New Roman"/>
              </a:rPr>
              <a:t>By monitoring eye aspect ratio, mouth aspect ratio, and blink/yawn patterns, the system can raise timely alerts for drowsy drivers or inattentive students, helping reduce accident risk and improve attention in real-world scenarios</a:t>
            </a:r>
          </a:p>
          <a:p>
            <a:pPr algn="l">
              <a:lnSpc>
                <a:spcPts val="3452"/>
              </a:lnSpc>
            </a:pPr>
          </a:p>
          <a:p>
            <a:pPr algn="l">
              <a:lnSpc>
                <a:spcPts val="3452"/>
              </a:lnSpc>
            </a:pPr>
          </a:p>
          <a:p>
            <a:pPr algn="l">
              <a:lnSpc>
                <a:spcPts val="3452"/>
              </a:lnSpc>
            </a:pPr>
          </a:p>
          <a:p>
            <a:pPr algn="l">
              <a:lnSpc>
                <a:spcPts val="3452"/>
              </a:lnSpc>
            </a:pPr>
          </a:p>
          <a:p>
            <a:pPr algn="l">
              <a:lnSpc>
                <a:spcPts val="3452"/>
              </a:lnSpc>
            </a:pPr>
          </a:p>
          <a:p>
            <a:pPr algn="l">
              <a:lnSpc>
                <a:spcPts val="3452"/>
              </a:lnSpc>
            </a:pPr>
          </a:p>
          <a:p>
            <a:pPr algn="l">
              <a:lnSpc>
                <a:spcPts val="3452"/>
              </a:lnSpc>
            </a:pPr>
          </a:p>
          <a:p>
            <a:pPr algn="l">
              <a:lnSpc>
                <a:spcPts val="3452"/>
              </a:lnSpc>
            </a:pPr>
          </a:p>
          <a:p>
            <a:pPr algn="l">
              <a:lnSpc>
                <a:spcPts val="3452"/>
              </a:lnSpc>
            </a:pPr>
            <a:r>
              <a:rPr lang="en-US" sz="2465">
                <a:solidFill>
                  <a:srgbClr val="050E9B"/>
                </a:solidFill>
                <a:latin typeface="Times New Roman"/>
                <a:ea typeface="Times New Roman"/>
                <a:cs typeface="Times New Roman"/>
                <a:sym typeface="Times New Roman"/>
              </a:rPr>
              <a:t>Provide the current text for the three lines to be reformatted</a:t>
            </a:r>
          </a:p>
          <a:p>
            <a:pPr algn="l">
              <a:lnSpc>
                <a:spcPts val="3452"/>
              </a:lnSpc>
            </a:pPr>
          </a:p>
          <a:p>
            <a:pPr algn="l">
              <a:lnSpc>
                <a:spcPts val="3452"/>
              </a:lnSpc>
            </a:pPr>
            <a:r>
              <a:rPr lang="en-US" sz="2465">
                <a:solidFill>
                  <a:srgbClr val="050E9B"/>
                </a:solidFill>
                <a:latin typeface="Times New Roman"/>
                <a:ea typeface="Times New Roman"/>
                <a:cs typeface="Times New Roman"/>
                <a:sym typeface="Times New Roman"/>
              </a:rPr>
              <a:t>Should I keep capitalization and line breaks exactly as in the image</a:t>
            </a:r>
          </a:p>
          <a:p>
            <a:pPr algn="l">
              <a:lnSpc>
                <a:spcPts val="3452"/>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846488" y="3962424"/>
            <a:ext cx="14595024" cy="2124027"/>
          </a:xfrm>
          <a:prstGeom prst="rect">
            <a:avLst/>
          </a:prstGeom>
        </p:spPr>
        <p:txBody>
          <a:bodyPr anchor="t" rtlCol="false" tIns="0" lIns="0" bIns="0" rIns="0">
            <a:spAutoFit/>
          </a:bodyPr>
          <a:lstStyle/>
          <a:p>
            <a:pPr algn="ctr">
              <a:lnSpc>
                <a:spcPts val="17386"/>
              </a:lnSpc>
            </a:pPr>
            <a:r>
              <a:rPr lang="en-US" sz="12418">
                <a:solidFill>
                  <a:srgbClr val="050E9B"/>
                </a:solidFill>
                <a:latin typeface="Merriweather Sans"/>
                <a:ea typeface="Merriweather Sans"/>
                <a:cs typeface="Merriweather Sans"/>
                <a:sym typeface="Merriweather Sans"/>
              </a:rPr>
              <a:t>THANK YOU</a:t>
            </a:r>
          </a:p>
        </p:txBody>
      </p:sp>
      <p:sp>
        <p:nvSpPr>
          <p:cNvPr name="Freeform 8" id="8"/>
          <p:cNvSpPr/>
          <p:nvPr/>
        </p:nvSpPr>
        <p:spPr>
          <a:xfrm flipH="true" flipV="true" rot="0">
            <a:off x="14779324" y="71950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860602" y="693764"/>
            <a:ext cx="14273505" cy="1881492"/>
          </a:xfrm>
          <a:prstGeom prst="rect">
            <a:avLst/>
          </a:prstGeom>
        </p:spPr>
        <p:txBody>
          <a:bodyPr anchor="t" rtlCol="false" tIns="0" lIns="0" bIns="0" rIns="0">
            <a:spAutoFit/>
          </a:bodyPr>
          <a:lstStyle/>
          <a:p>
            <a:pPr algn="ctr">
              <a:lnSpc>
                <a:spcPts val="5040"/>
              </a:lnSpc>
            </a:pPr>
            <a:r>
              <a:rPr lang="en-US" b="true" sz="3600">
                <a:solidFill>
                  <a:srgbClr val="050E9B"/>
                </a:solidFill>
                <a:latin typeface="Times New Roman Bold"/>
                <a:ea typeface="Times New Roman Bold"/>
                <a:cs typeface="Times New Roman Bold"/>
                <a:sym typeface="Times New Roman Bold"/>
              </a:rPr>
              <a:t>INTRODUCTION</a:t>
            </a:r>
          </a:p>
          <a:p>
            <a:pPr algn="ctr">
              <a:lnSpc>
                <a:spcPts val="10151"/>
              </a:lnSpc>
            </a:pPr>
          </a:p>
        </p:txBody>
      </p:sp>
      <p:sp>
        <p:nvSpPr>
          <p:cNvPr name="TextBox 8" id="8"/>
          <p:cNvSpPr txBox="true"/>
          <p:nvPr/>
        </p:nvSpPr>
        <p:spPr>
          <a:xfrm rot="0">
            <a:off x="8997355" y="4274236"/>
            <a:ext cx="293291" cy="3007887"/>
          </a:xfrm>
          <a:prstGeom prst="rect">
            <a:avLst/>
          </a:prstGeom>
        </p:spPr>
        <p:txBody>
          <a:bodyPr anchor="t" rtlCol="false" tIns="0" lIns="0" bIns="0" rIns="0">
            <a:spAutoFit/>
          </a:bodyPr>
          <a:lstStyle/>
          <a:p>
            <a:pPr algn="ctr">
              <a:lnSpc>
                <a:spcPts val="10996"/>
              </a:lnSpc>
            </a:pPr>
            <a:r>
              <a:rPr lang="en-US" sz="7854">
                <a:solidFill>
                  <a:srgbClr val="050E9B"/>
                </a:solidFill>
                <a:latin typeface="Merriweather Sans"/>
                <a:ea typeface="Merriweather Sans"/>
                <a:cs typeface="Merriweather Sans"/>
                <a:sym typeface="Merriweather Sans"/>
              </a:rPr>
              <a:t>.</a:t>
            </a:r>
          </a:p>
          <a:p>
            <a:pPr algn="ctr">
              <a:lnSpc>
                <a:spcPts val="13375"/>
              </a:lnSpc>
              <a:spcBef>
                <a:spcPct val="0"/>
              </a:spcBef>
            </a:pPr>
          </a:p>
        </p:txBody>
      </p:sp>
      <p:sp>
        <p:nvSpPr>
          <p:cNvPr name="TextBox 9" id="9"/>
          <p:cNvSpPr txBox="true"/>
          <p:nvPr/>
        </p:nvSpPr>
        <p:spPr>
          <a:xfrm rot="0">
            <a:off x="1860602" y="2386796"/>
            <a:ext cx="14944739" cy="8735864"/>
          </a:xfrm>
          <a:prstGeom prst="rect">
            <a:avLst/>
          </a:prstGeom>
        </p:spPr>
        <p:txBody>
          <a:bodyPr anchor="t" rtlCol="false" tIns="0" lIns="0" bIns="0" rIns="0">
            <a:spAutoFit/>
          </a:bodyPr>
          <a:lstStyle/>
          <a:p>
            <a:pPr algn="l" marL="576092" indent="-288046" lvl="1">
              <a:lnSpc>
                <a:spcPts val="3735"/>
              </a:lnSpc>
              <a:buFont typeface="Arial"/>
              <a:buChar char="•"/>
            </a:pPr>
            <a:r>
              <a:rPr lang="en-US" b="true" sz="2668">
                <a:solidFill>
                  <a:srgbClr val="050E9B"/>
                </a:solidFill>
                <a:latin typeface="Times New Roman Bold"/>
                <a:ea typeface="Times New Roman Bold"/>
                <a:cs typeface="Times New Roman Bold"/>
                <a:sym typeface="Times New Roman Bold"/>
              </a:rPr>
              <a:t>Project:</a:t>
            </a:r>
            <a:r>
              <a:rPr lang="en-US" sz="2668">
                <a:solidFill>
                  <a:srgbClr val="050E9B"/>
                </a:solidFill>
                <a:latin typeface="Times New Roman"/>
                <a:ea typeface="Times New Roman"/>
                <a:cs typeface="Times New Roman"/>
                <a:sym typeface="Times New Roman"/>
              </a:rPr>
              <a:t> </a:t>
            </a:r>
            <a:r>
              <a:rPr lang="en-US" sz="2668">
                <a:solidFill>
                  <a:srgbClr val="000000"/>
                </a:solidFill>
                <a:latin typeface="Times New Roman"/>
                <a:ea typeface="Times New Roman"/>
                <a:cs typeface="Times New Roman"/>
                <a:sym typeface="Times New Roman"/>
              </a:rPr>
              <a:t>Develop a computer vision-based fatigue detection system using facial landmarks</a:t>
            </a:r>
          </a:p>
          <a:p>
            <a:pPr algn="just" marL="576092" indent="-288046" lvl="1">
              <a:lnSpc>
                <a:spcPts val="3735"/>
              </a:lnSpc>
              <a:buFont typeface="Arial"/>
              <a:buChar char="•"/>
            </a:pPr>
            <a:r>
              <a:rPr lang="en-US" b="true" sz="2668">
                <a:solidFill>
                  <a:srgbClr val="050E9B"/>
                </a:solidFill>
                <a:latin typeface="Times New Roman Bold"/>
                <a:ea typeface="Times New Roman Bold"/>
                <a:cs typeface="Times New Roman Bold"/>
                <a:sym typeface="Times New Roman Bold"/>
              </a:rPr>
              <a:t>Focus: </a:t>
            </a:r>
            <a:r>
              <a:rPr lang="en-US" sz="2668">
                <a:solidFill>
                  <a:srgbClr val="000000"/>
                </a:solidFill>
                <a:latin typeface="Times New Roman"/>
                <a:ea typeface="Times New Roman"/>
                <a:cs typeface="Times New Roman"/>
                <a:sym typeface="Times New Roman"/>
              </a:rPr>
              <a:t>Detect eye closure, yawning, and head nodding in real time</a:t>
            </a:r>
          </a:p>
          <a:p>
            <a:pPr algn="just" marL="576092" indent="-288046" lvl="1">
              <a:lnSpc>
                <a:spcPts val="3735"/>
              </a:lnSpc>
              <a:buFont typeface="Arial"/>
              <a:buChar char="•"/>
            </a:pPr>
            <a:r>
              <a:rPr lang="en-US" sz="2668">
                <a:solidFill>
                  <a:srgbClr val="000000"/>
                </a:solidFill>
                <a:latin typeface="Times New Roman"/>
                <a:ea typeface="Times New Roman"/>
                <a:cs typeface="Times New Roman"/>
                <a:sym typeface="Times New Roman"/>
              </a:rPr>
              <a:t>This project focuses on detecting fatigue through facial landmark analysis using computer</a:t>
            </a:r>
          </a:p>
          <a:p>
            <a:pPr algn="ctr">
              <a:lnSpc>
                <a:spcPts val="3735"/>
              </a:lnSpc>
            </a:pPr>
            <a:r>
              <a:rPr lang="en-US" sz="2668">
                <a:solidFill>
                  <a:srgbClr val="000000"/>
                </a:solidFill>
                <a:latin typeface="Times New Roman"/>
                <a:ea typeface="Times New Roman"/>
                <a:cs typeface="Times New Roman"/>
                <a:sym typeface="Times New Roman"/>
              </a:rPr>
              <a:t>   vision and machine learning. By analyzing facial points such as eyes, mouth, and head movements, it</a:t>
            </a:r>
          </a:p>
          <a:p>
            <a:pPr algn="ctr">
              <a:lnSpc>
                <a:spcPts val="3735"/>
              </a:lnSpc>
            </a:pPr>
            <a:r>
              <a:rPr lang="en-US" sz="2668">
                <a:solidFill>
                  <a:srgbClr val="000000"/>
                </a:solidFill>
                <a:latin typeface="Times New Roman"/>
                <a:ea typeface="Times New Roman"/>
                <a:cs typeface="Times New Roman"/>
                <a:sym typeface="Times New Roman"/>
              </a:rPr>
              <a:t> becomes possible to determine fatigue levels with precision.</a:t>
            </a:r>
          </a:p>
          <a:p>
            <a:pPr algn="l">
              <a:lnSpc>
                <a:spcPts val="3455"/>
              </a:lnSpc>
            </a:pPr>
          </a:p>
          <a:p>
            <a:pPr algn="l">
              <a:lnSpc>
                <a:spcPts val="3735"/>
              </a:lnSpc>
            </a:pPr>
            <a:r>
              <a:rPr lang="en-US" sz="2668" b="true">
                <a:solidFill>
                  <a:srgbClr val="050E9B"/>
                </a:solidFill>
                <a:latin typeface="Times New Roman Bold"/>
                <a:ea typeface="Times New Roman Bold"/>
                <a:cs typeface="Times New Roman Bold"/>
                <a:sym typeface="Times New Roman Bold"/>
              </a:rPr>
              <a:t>GOALS:</a:t>
            </a:r>
          </a:p>
          <a:p>
            <a:pPr algn="l" marL="576092" indent="-288046" lvl="1">
              <a:lnSpc>
                <a:spcPts val="3735"/>
              </a:lnSpc>
              <a:buFont typeface="Arial"/>
              <a:buChar char="•"/>
            </a:pPr>
            <a:r>
              <a:rPr lang="en-US" sz="2668">
                <a:solidFill>
                  <a:srgbClr val="050E9B"/>
                </a:solidFill>
                <a:latin typeface="Times New Roman"/>
                <a:ea typeface="Times New Roman"/>
                <a:cs typeface="Times New Roman"/>
                <a:sym typeface="Times New Roman"/>
              </a:rPr>
              <a:t> </a:t>
            </a:r>
            <a:r>
              <a:rPr lang="en-US" sz="2668">
                <a:solidFill>
                  <a:srgbClr val="000000"/>
                </a:solidFill>
                <a:latin typeface="Times New Roman"/>
                <a:ea typeface="Times New Roman"/>
                <a:cs typeface="Times New Roman"/>
                <a:sym typeface="Times New Roman"/>
              </a:rPr>
              <a:t>The project emphasizes ethical and privacy considerations, ensuring user data is handled securely</a:t>
            </a:r>
          </a:p>
          <a:p>
            <a:pPr algn="l" marL="576092" indent="-288046" lvl="1">
              <a:lnSpc>
                <a:spcPts val="3735"/>
              </a:lnSpc>
              <a:buFont typeface="Arial"/>
              <a:buChar char="•"/>
            </a:pPr>
            <a:r>
              <a:rPr lang="en-US" sz="2668">
                <a:solidFill>
                  <a:srgbClr val="000000"/>
                </a:solidFill>
                <a:latin typeface="Times New Roman"/>
                <a:ea typeface="Times New Roman"/>
                <a:cs typeface="Times New Roman"/>
                <a:sym typeface="Times New Roman"/>
              </a:rPr>
              <a:t> A key part of the project is addressing challenges such as poor lighting, occlusion, and variable camera conditions through pre-processing and video enhancement.</a:t>
            </a:r>
          </a:p>
          <a:p>
            <a:pPr algn="l" marL="576092" indent="-288046" lvl="1">
              <a:lnSpc>
                <a:spcPts val="3735"/>
              </a:lnSpc>
              <a:buFont typeface="Arial"/>
              <a:buChar char="•"/>
            </a:pPr>
            <a:r>
              <a:rPr lang="en-US" sz="2668">
                <a:solidFill>
                  <a:srgbClr val="050E9B"/>
                </a:solidFill>
                <a:latin typeface="Times New Roman"/>
                <a:ea typeface="Times New Roman"/>
                <a:cs typeface="Times New Roman"/>
                <a:sym typeface="Times New Roman"/>
              </a:rPr>
              <a:t> </a:t>
            </a:r>
            <a:r>
              <a:rPr lang="en-US" sz="2668">
                <a:solidFill>
                  <a:srgbClr val="000000"/>
                </a:solidFill>
                <a:latin typeface="Times New Roman"/>
                <a:ea typeface="Times New Roman"/>
                <a:cs typeface="Times New Roman"/>
                <a:sym typeface="Times New Roman"/>
              </a:rPr>
              <a:t>The project emphasizes ethical and privacy considerations, ensuring user data is handled securely.</a:t>
            </a:r>
          </a:p>
          <a:p>
            <a:pPr algn="l" marL="576092" indent="-288046" lvl="1">
              <a:lnSpc>
                <a:spcPts val="3735"/>
              </a:lnSpc>
              <a:buFont typeface="Arial"/>
              <a:buChar char="•"/>
            </a:pPr>
            <a:r>
              <a:rPr lang="en-US" b="true" sz="2668">
                <a:solidFill>
                  <a:srgbClr val="050E9B"/>
                </a:solidFill>
                <a:latin typeface="Times New Roman Bold"/>
                <a:ea typeface="Times New Roman Bold"/>
                <a:cs typeface="Times New Roman Bold"/>
                <a:sym typeface="Times New Roman Bold"/>
              </a:rPr>
              <a:t>OUTCOME: </a:t>
            </a:r>
            <a:r>
              <a:rPr lang="en-US" sz="2668">
                <a:solidFill>
                  <a:srgbClr val="000000"/>
                </a:solidFill>
                <a:latin typeface="Times New Roman"/>
                <a:ea typeface="Times New Roman"/>
                <a:cs typeface="Times New Roman"/>
                <a:sym typeface="Times New Roman"/>
              </a:rPr>
              <a:t>This project will deliver a real-time fatigue detection system that identifies eye blinks, prolonged eye closure, and yawning using facial landmarks. A trained machine learning model and a live webcam module will enable accurate fatigue classification, supported by an alert system to warn users when signs of drowsiness appear. </a:t>
            </a:r>
          </a:p>
          <a:p>
            <a:pPr algn="l">
              <a:lnSpc>
                <a:spcPts val="3455"/>
              </a:lnSpc>
            </a:pPr>
          </a:p>
          <a:p>
            <a:pPr algn="l">
              <a:lnSpc>
                <a:spcPts val="3455"/>
              </a:lnSpc>
            </a:pPr>
          </a:p>
          <a:p>
            <a:pPr algn="l">
              <a:lnSpc>
                <a:spcPts val="3455"/>
              </a:lnSpc>
            </a:pPr>
          </a:p>
          <a:p>
            <a:pPr algn="ctr">
              <a:lnSpc>
                <a:spcPts val="3455"/>
              </a:lnSpc>
            </a:pPr>
          </a:p>
        </p:txBody>
      </p:sp>
      <p:grpSp>
        <p:nvGrpSpPr>
          <p:cNvPr name="Group 10" id="10"/>
          <p:cNvGrpSpPr/>
          <p:nvPr/>
        </p:nvGrpSpPr>
        <p:grpSpPr>
          <a:xfrm rot="0">
            <a:off x="9028748" y="5227320"/>
            <a:ext cx="184785" cy="184785"/>
            <a:chOff x="0" y="0"/>
            <a:chExt cx="246380" cy="246380"/>
          </a:xfrm>
        </p:grpSpPr>
        <p:sp>
          <p:nvSpPr>
            <p:cNvPr name="Freeform 11" id="11"/>
            <p:cNvSpPr/>
            <p:nvPr/>
          </p:nvSpPr>
          <p:spPr>
            <a:xfrm flipH="false" flipV="false" rot="0">
              <a:off x="48157" y="50749"/>
              <a:ext cx="144883" cy="149164"/>
            </a:xfrm>
            <a:custGeom>
              <a:avLst/>
              <a:gdLst/>
              <a:ahLst/>
              <a:cxnLst/>
              <a:rect r="r" b="b" t="t" l="l"/>
              <a:pathLst>
                <a:path h="149164" w="144883">
                  <a:moveTo>
                    <a:pt x="144883" y="52121"/>
                  </a:moveTo>
                  <a:cubicBezTo>
                    <a:pt x="142343" y="106731"/>
                    <a:pt x="123293" y="135941"/>
                    <a:pt x="104243" y="144831"/>
                  </a:cubicBezTo>
                  <a:cubicBezTo>
                    <a:pt x="85193" y="153721"/>
                    <a:pt x="49633" y="147371"/>
                    <a:pt x="33123" y="139751"/>
                  </a:cubicBezTo>
                  <a:cubicBezTo>
                    <a:pt x="21693" y="134671"/>
                    <a:pt x="12803" y="127051"/>
                    <a:pt x="7723" y="114351"/>
                  </a:cubicBezTo>
                  <a:cubicBezTo>
                    <a:pt x="103" y="97841"/>
                    <a:pt x="-2437" y="61011"/>
                    <a:pt x="2643" y="43231"/>
                  </a:cubicBezTo>
                  <a:cubicBezTo>
                    <a:pt x="7723" y="31801"/>
                    <a:pt x="16613" y="22911"/>
                    <a:pt x="25503" y="15291"/>
                  </a:cubicBezTo>
                  <a:cubicBezTo>
                    <a:pt x="35663" y="7671"/>
                    <a:pt x="45823" y="1321"/>
                    <a:pt x="58523" y="51"/>
                  </a:cubicBezTo>
                  <a:cubicBezTo>
                    <a:pt x="77573" y="-1219"/>
                    <a:pt x="127103" y="21641"/>
                    <a:pt x="127103" y="21641"/>
                  </a:cubicBezTo>
                </a:path>
              </a:pathLst>
            </a:custGeom>
            <a:solidFill>
              <a:srgbClr val="FFFFFF"/>
            </a:solidFill>
            <a:ln cap="sq">
              <a:noFill/>
              <a:prstDash val="solid"/>
              <a:miter/>
            </a:ln>
          </p:spPr>
        </p:sp>
      </p:grpSp>
      <p:grpSp>
        <p:nvGrpSpPr>
          <p:cNvPr name="Group 12" id="12"/>
          <p:cNvGrpSpPr/>
          <p:nvPr/>
        </p:nvGrpSpPr>
        <p:grpSpPr>
          <a:xfrm rot="0">
            <a:off x="9023985" y="5252085"/>
            <a:ext cx="189548" cy="184785"/>
            <a:chOff x="0" y="0"/>
            <a:chExt cx="252730" cy="246380"/>
          </a:xfrm>
        </p:grpSpPr>
        <p:sp>
          <p:nvSpPr>
            <p:cNvPr name="Freeform 13" id="13"/>
            <p:cNvSpPr/>
            <p:nvPr/>
          </p:nvSpPr>
          <p:spPr>
            <a:xfrm flipH="false" flipV="false" rot="0">
              <a:off x="50800" y="50746"/>
              <a:ext cx="148590" cy="148603"/>
            </a:xfrm>
            <a:custGeom>
              <a:avLst/>
              <a:gdLst/>
              <a:ahLst/>
              <a:cxnLst/>
              <a:rect r="r" b="b" t="t" l="l"/>
              <a:pathLst>
                <a:path h="148603" w="148590">
                  <a:moveTo>
                    <a:pt x="148590" y="52124"/>
                  </a:moveTo>
                  <a:cubicBezTo>
                    <a:pt x="146050" y="106734"/>
                    <a:pt x="127000" y="135944"/>
                    <a:pt x="107950" y="144834"/>
                  </a:cubicBezTo>
                  <a:cubicBezTo>
                    <a:pt x="88900" y="152454"/>
                    <a:pt x="53340" y="147374"/>
                    <a:pt x="36830" y="139754"/>
                  </a:cubicBezTo>
                  <a:cubicBezTo>
                    <a:pt x="25400" y="134674"/>
                    <a:pt x="17780" y="124514"/>
                    <a:pt x="11430" y="114354"/>
                  </a:cubicBezTo>
                  <a:cubicBezTo>
                    <a:pt x="5080" y="104194"/>
                    <a:pt x="0" y="92764"/>
                    <a:pt x="0" y="80064"/>
                  </a:cubicBezTo>
                  <a:cubicBezTo>
                    <a:pt x="1270" y="61014"/>
                    <a:pt x="16510" y="27994"/>
                    <a:pt x="29210" y="15294"/>
                  </a:cubicBezTo>
                  <a:cubicBezTo>
                    <a:pt x="39370" y="5134"/>
                    <a:pt x="49530" y="1324"/>
                    <a:pt x="62230" y="54"/>
                  </a:cubicBezTo>
                  <a:cubicBezTo>
                    <a:pt x="81280" y="-1216"/>
                    <a:pt x="130810" y="20374"/>
                    <a:pt x="130810" y="20374"/>
                  </a:cubicBezTo>
                </a:path>
              </a:pathLst>
            </a:custGeom>
            <a:solidFill>
              <a:srgbClr val="FFFFFF"/>
            </a:solidFill>
            <a:ln cap="sq">
              <a:noFill/>
              <a:prstDash val="solid"/>
              <a:miter/>
            </a:ln>
          </p:spPr>
        </p:sp>
      </p:grpSp>
      <p:grpSp>
        <p:nvGrpSpPr>
          <p:cNvPr name="Group 14" id="14"/>
          <p:cNvGrpSpPr/>
          <p:nvPr/>
        </p:nvGrpSpPr>
        <p:grpSpPr>
          <a:xfrm rot="0">
            <a:off x="8731568" y="4841558"/>
            <a:ext cx="780098" cy="714375"/>
            <a:chOff x="0" y="0"/>
            <a:chExt cx="1040130" cy="952500"/>
          </a:xfrm>
        </p:grpSpPr>
        <p:sp>
          <p:nvSpPr>
            <p:cNvPr name="Freeform 15" id="15"/>
            <p:cNvSpPr/>
            <p:nvPr/>
          </p:nvSpPr>
          <p:spPr>
            <a:xfrm flipH="false" flipV="false" rot="0">
              <a:off x="46239" y="46896"/>
              <a:ext cx="967913" cy="861493"/>
            </a:xfrm>
            <a:custGeom>
              <a:avLst/>
              <a:gdLst/>
              <a:ahLst/>
              <a:cxnLst/>
              <a:rect r="r" b="b" t="t" l="l"/>
              <a:pathLst>
                <a:path h="861493" w="967913">
                  <a:moveTo>
                    <a:pt x="4561" y="547464"/>
                  </a:moveTo>
                  <a:cubicBezTo>
                    <a:pt x="4561" y="546194"/>
                    <a:pt x="7101" y="533494"/>
                    <a:pt x="7101" y="530954"/>
                  </a:cubicBezTo>
                  <a:cubicBezTo>
                    <a:pt x="7101" y="529684"/>
                    <a:pt x="7101" y="528414"/>
                    <a:pt x="7101" y="528414"/>
                  </a:cubicBezTo>
                  <a:cubicBezTo>
                    <a:pt x="7101" y="528414"/>
                    <a:pt x="5831" y="510634"/>
                    <a:pt x="5831" y="501744"/>
                  </a:cubicBezTo>
                  <a:cubicBezTo>
                    <a:pt x="5831" y="491584"/>
                    <a:pt x="4561" y="473804"/>
                    <a:pt x="4561" y="473804"/>
                  </a:cubicBezTo>
                  <a:cubicBezTo>
                    <a:pt x="4561" y="473804"/>
                    <a:pt x="5831" y="473804"/>
                    <a:pt x="5831" y="473804"/>
                  </a:cubicBezTo>
                  <a:cubicBezTo>
                    <a:pt x="5831" y="473804"/>
                    <a:pt x="4561" y="473804"/>
                    <a:pt x="5831" y="473804"/>
                  </a:cubicBezTo>
                  <a:cubicBezTo>
                    <a:pt x="5831" y="473804"/>
                    <a:pt x="9641" y="456024"/>
                    <a:pt x="10911" y="447134"/>
                  </a:cubicBezTo>
                  <a:cubicBezTo>
                    <a:pt x="13451" y="438244"/>
                    <a:pt x="17261" y="420464"/>
                    <a:pt x="17261" y="420464"/>
                  </a:cubicBezTo>
                  <a:cubicBezTo>
                    <a:pt x="17261" y="419194"/>
                    <a:pt x="24881" y="403954"/>
                    <a:pt x="28691" y="395064"/>
                  </a:cubicBezTo>
                  <a:cubicBezTo>
                    <a:pt x="32501" y="387444"/>
                    <a:pt x="41391" y="370934"/>
                    <a:pt x="41391" y="370934"/>
                  </a:cubicBezTo>
                  <a:cubicBezTo>
                    <a:pt x="41391" y="369664"/>
                    <a:pt x="57901" y="350614"/>
                    <a:pt x="59171" y="349344"/>
                  </a:cubicBezTo>
                  <a:cubicBezTo>
                    <a:pt x="60441" y="344264"/>
                    <a:pt x="-24649" y="85184"/>
                    <a:pt x="7101" y="39464"/>
                  </a:cubicBezTo>
                  <a:cubicBezTo>
                    <a:pt x="27421" y="12794"/>
                    <a:pt x="74411" y="26764"/>
                    <a:pt x="120131" y="21684"/>
                  </a:cubicBezTo>
                  <a:cubicBezTo>
                    <a:pt x="188711" y="12794"/>
                    <a:pt x="295391" y="-8796"/>
                    <a:pt x="377941" y="3904"/>
                  </a:cubicBezTo>
                  <a:cubicBezTo>
                    <a:pt x="463031" y="17874"/>
                    <a:pt x="579871" y="58514"/>
                    <a:pt x="623051" y="100424"/>
                  </a:cubicBezTo>
                  <a:cubicBezTo>
                    <a:pt x="648451" y="124554"/>
                    <a:pt x="642101" y="177894"/>
                    <a:pt x="657341" y="184244"/>
                  </a:cubicBezTo>
                  <a:cubicBezTo>
                    <a:pt x="667501" y="188054"/>
                    <a:pt x="691631" y="166464"/>
                    <a:pt x="694171" y="167734"/>
                  </a:cubicBezTo>
                  <a:cubicBezTo>
                    <a:pt x="694171" y="169004"/>
                    <a:pt x="694171" y="169004"/>
                    <a:pt x="694171" y="170274"/>
                  </a:cubicBezTo>
                  <a:cubicBezTo>
                    <a:pt x="694171" y="176624"/>
                    <a:pt x="689091" y="210914"/>
                    <a:pt x="695441" y="218534"/>
                  </a:cubicBezTo>
                  <a:cubicBezTo>
                    <a:pt x="699251" y="222344"/>
                    <a:pt x="709411" y="215994"/>
                    <a:pt x="715761" y="221074"/>
                  </a:cubicBezTo>
                  <a:cubicBezTo>
                    <a:pt x="731001" y="235044"/>
                    <a:pt x="722111" y="318864"/>
                    <a:pt x="751321" y="351884"/>
                  </a:cubicBezTo>
                  <a:cubicBezTo>
                    <a:pt x="788151" y="389984"/>
                    <a:pt x="908801" y="368394"/>
                    <a:pt x="941821" y="417924"/>
                  </a:cubicBezTo>
                  <a:cubicBezTo>
                    <a:pt x="983731" y="478884"/>
                    <a:pt x="972301" y="656684"/>
                    <a:pt x="927851" y="730344"/>
                  </a:cubicBezTo>
                  <a:cubicBezTo>
                    <a:pt x="891021" y="791304"/>
                    <a:pt x="802121" y="825594"/>
                    <a:pt x="731001" y="847184"/>
                  </a:cubicBezTo>
                  <a:cubicBezTo>
                    <a:pt x="658611" y="867504"/>
                    <a:pt x="560821" y="862424"/>
                    <a:pt x="494781" y="854804"/>
                  </a:cubicBezTo>
                  <a:cubicBezTo>
                    <a:pt x="447791" y="849724"/>
                    <a:pt x="390641" y="824324"/>
                    <a:pt x="372861" y="821784"/>
                  </a:cubicBezTo>
                  <a:cubicBezTo>
                    <a:pt x="369051" y="821784"/>
                    <a:pt x="365241" y="821784"/>
                    <a:pt x="363971" y="821784"/>
                  </a:cubicBezTo>
                  <a:cubicBezTo>
                    <a:pt x="363971" y="821784"/>
                    <a:pt x="346191" y="819244"/>
                    <a:pt x="337301" y="819244"/>
                  </a:cubicBezTo>
                  <a:cubicBezTo>
                    <a:pt x="328411" y="817974"/>
                    <a:pt x="310631" y="815434"/>
                    <a:pt x="309361" y="815434"/>
                  </a:cubicBezTo>
                  <a:cubicBezTo>
                    <a:pt x="309361" y="815434"/>
                    <a:pt x="292851" y="809084"/>
                    <a:pt x="283961" y="805274"/>
                  </a:cubicBezTo>
                  <a:cubicBezTo>
                    <a:pt x="275071" y="802734"/>
                    <a:pt x="258561" y="796384"/>
                    <a:pt x="258561" y="796384"/>
                  </a:cubicBezTo>
                  <a:cubicBezTo>
                    <a:pt x="258561" y="796384"/>
                    <a:pt x="252211" y="790034"/>
                    <a:pt x="247131" y="787494"/>
                  </a:cubicBezTo>
                  <a:cubicBezTo>
                    <a:pt x="239511" y="786224"/>
                    <a:pt x="229351" y="787494"/>
                    <a:pt x="220461" y="786224"/>
                  </a:cubicBezTo>
                  <a:cubicBezTo>
                    <a:pt x="210301" y="786224"/>
                    <a:pt x="192521" y="784954"/>
                    <a:pt x="192521" y="784954"/>
                  </a:cubicBezTo>
                  <a:cubicBezTo>
                    <a:pt x="192521" y="784954"/>
                    <a:pt x="174741" y="779874"/>
                    <a:pt x="165851" y="777334"/>
                  </a:cubicBezTo>
                  <a:cubicBezTo>
                    <a:pt x="156961" y="773524"/>
                    <a:pt x="140451" y="768444"/>
                    <a:pt x="139181" y="768444"/>
                  </a:cubicBezTo>
                  <a:cubicBezTo>
                    <a:pt x="139181" y="768444"/>
                    <a:pt x="123941" y="759554"/>
                    <a:pt x="116321" y="754474"/>
                  </a:cubicBezTo>
                  <a:cubicBezTo>
                    <a:pt x="108701" y="749394"/>
                    <a:pt x="92191" y="740504"/>
                    <a:pt x="92191" y="740504"/>
                  </a:cubicBezTo>
                  <a:cubicBezTo>
                    <a:pt x="92191" y="740504"/>
                    <a:pt x="79491" y="727804"/>
                    <a:pt x="73141" y="721454"/>
                  </a:cubicBezTo>
                  <a:cubicBezTo>
                    <a:pt x="66791" y="713834"/>
                    <a:pt x="54091" y="702404"/>
                    <a:pt x="52821" y="701134"/>
                  </a:cubicBezTo>
                  <a:cubicBezTo>
                    <a:pt x="52821" y="701134"/>
                    <a:pt x="43931" y="685894"/>
                    <a:pt x="38851" y="678274"/>
                  </a:cubicBezTo>
                  <a:cubicBezTo>
                    <a:pt x="33771" y="670654"/>
                    <a:pt x="24881" y="655414"/>
                    <a:pt x="24881" y="654144"/>
                  </a:cubicBezTo>
                  <a:cubicBezTo>
                    <a:pt x="24881" y="654144"/>
                    <a:pt x="18531" y="636364"/>
                    <a:pt x="15991" y="628744"/>
                  </a:cubicBezTo>
                  <a:cubicBezTo>
                    <a:pt x="13451" y="619854"/>
                    <a:pt x="8371" y="602074"/>
                    <a:pt x="8371" y="602074"/>
                  </a:cubicBezTo>
                  <a:cubicBezTo>
                    <a:pt x="8371" y="602074"/>
                    <a:pt x="7101" y="583024"/>
                    <a:pt x="5831" y="574134"/>
                  </a:cubicBezTo>
                  <a:cubicBezTo>
                    <a:pt x="5831" y="565244"/>
                    <a:pt x="4561" y="547464"/>
                    <a:pt x="4561" y="547464"/>
                  </a:cubicBezTo>
                </a:path>
              </a:pathLst>
            </a:custGeom>
            <a:solidFill>
              <a:srgbClr val="FFFFFF">
                <a:alpha val="24706"/>
              </a:srgbClr>
            </a:solidFill>
            <a:ln cap="sq">
              <a:noFill/>
              <a:prstDash val="solid"/>
              <a:miter/>
            </a:ln>
          </p:spPr>
        </p:sp>
      </p:grpSp>
      <p:grpSp>
        <p:nvGrpSpPr>
          <p:cNvPr name="Group 16" id="16"/>
          <p:cNvGrpSpPr/>
          <p:nvPr/>
        </p:nvGrpSpPr>
        <p:grpSpPr>
          <a:xfrm rot="0">
            <a:off x="11811000" y="4451032"/>
            <a:ext cx="416243" cy="416243"/>
            <a:chOff x="0" y="0"/>
            <a:chExt cx="554990" cy="554990"/>
          </a:xfrm>
        </p:grpSpPr>
        <p:sp>
          <p:nvSpPr>
            <p:cNvPr name="Freeform 17" id="17"/>
            <p:cNvSpPr/>
            <p:nvPr/>
          </p:nvSpPr>
          <p:spPr>
            <a:xfrm flipH="false" flipV="false" rot="0">
              <a:off x="50316" y="47338"/>
              <a:ext cx="446254" cy="457333"/>
            </a:xfrm>
            <a:custGeom>
              <a:avLst/>
              <a:gdLst/>
              <a:ahLst/>
              <a:cxnLst/>
              <a:rect r="r" b="b" t="t" l="l"/>
              <a:pathLst>
                <a:path h="457333" w="446254">
                  <a:moveTo>
                    <a:pt x="446254" y="160942"/>
                  </a:moveTo>
                  <a:cubicBezTo>
                    <a:pt x="446254" y="304452"/>
                    <a:pt x="429744" y="341282"/>
                    <a:pt x="408154" y="369222"/>
                  </a:cubicBezTo>
                  <a:cubicBezTo>
                    <a:pt x="386564" y="397162"/>
                    <a:pt x="354814" y="422562"/>
                    <a:pt x="321794" y="436532"/>
                  </a:cubicBezTo>
                  <a:cubicBezTo>
                    <a:pt x="290044" y="451772"/>
                    <a:pt x="249404" y="459392"/>
                    <a:pt x="213844" y="456852"/>
                  </a:cubicBezTo>
                  <a:cubicBezTo>
                    <a:pt x="179554" y="454312"/>
                    <a:pt x="140184" y="442882"/>
                    <a:pt x="109704" y="423832"/>
                  </a:cubicBezTo>
                  <a:cubicBezTo>
                    <a:pt x="79224" y="406052"/>
                    <a:pt x="51284" y="376842"/>
                    <a:pt x="32234" y="346362"/>
                  </a:cubicBezTo>
                  <a:cubicBezTo>
                    <a:pt x="14454" y="317152"/>
                    <a:pt x="1754" y="277782"/>
                    <a:pt x="484" y="242222"/>
                  </a:cubicBezTo>
                  <a:cubicBezTo>
                    <a:pt x="-2056" y="206662"/>
                    <a:pt x="5564" y="167292"/>
                    <a:pt x="19534" y="134272"/>
                  </a:cubicBezTo>
                  <a:cubicBezTo>
                    <a:pt x="34774" y="102522"/>
                    <a:pt x="58904" y="70772"/>
                    <a:pt x="86844" y="49182"/>
                  </a:cubicBezTo>
                  <a:cubicBezTo>
                    <a:pt x="114784" y="26322"/>
                    <a:pt x="152884" y="9812"/>
                    <a:pt x="187174" y="3462"/>
                  </a:cubicBezTo>
                  <a:cubicBezTo>
                    <a:pt x="221464" y="-2888"/>
                    <a:pt x="262104" y="-348"/>
                    <a:pt x="296394" y="9812"/>
                  </a:cubicBezTo>
                  <a:cubicBezTo>
                    <a:pt x="330684" y="21242"/>
                    <a:pt x="390374" y="66962"/>
                    <a:pt x="390374" y="66962"/>
                  </a:cubicBezTo>
                </a:path>
              </a:pathLst>
            </a:custGeom>
            <a:solidFill>
              <a:srgbClr val="FFFFFF">
                <a:alpha val="24706"/>
              </a:srgbClr>
            </a:solidFill>
            <a:ln cap="sq">
              <a:noFill/>
              <a:prstDash val="solid"/>
              <a:miter/>
            </a:ln>
          </p:spPr>
        </p:sp>
      </p:grpSp>
      <p:grpSp>
        <p:nvGrpSpPr>
          <p:cNvPr name="Group 18" id="18"/>
          <p:cNvGrpSpPr/>
          <p:nvPr/>
        </p:nvGrpSpPr>
        <p:grpSpPr>
          <a:xfrm rot="0">
            <a:off x="8703945" y="4804410"/>
            <a:ext cx="1230630" cy="642938"/>
            <a:chOff x="0" y="0"/>
            <a:chExt cx="1640840" cy="857250"/>
          </a:xfrm>
        </p:grpSpPr>
        <p:sp>
          <p:nvSpPr>
            <p:cNvPr name="Freeform 19" id="19"/>
            <p:cNvSpPr/>
            <p:nvPr/>
          </p:nvSpPr>
          <p:spPr>
            <a:xfrm flipH="false" flipV="false" rot="0">
              <a:off x="50273" y="25754"/>
              <a:ext cx="1544530" cy="781640"/>
            </a:xfrm>
            <a:custGeom>
              <a:avLst/>
              <a:gdLst/>
              <a:ahLst/>
              <a:cxnLst/>
              <a:rect r="r" b="b" t="t" l="l"/>
              <a:pathLst>
                <a:path h="781640" w="1544530">
                  <a:moveTo>
                    <a:pt x="240557" y="267616"/>
                  </a:moveTo>
                  <a:cubicBezTo>
                    <a:pt x="702837" y="134266"/>
                    <a:pt x="1162577" y="140616"/>
                    <a:pt x="1265447" y="159666"/>
                  </a:cubicBezTo>
                  <a:cubicBezTo>
                    <a:pt x="1294657" y="164746"/>
                    <a:pt x="1304817" y="168556"/>
                    <a:pt x="1317517" y="178716"/>
                  </a:cubicBezTo>
                  <a:cubicBezTo>
                    <a:pt x="1328947" y="187606"/>
                    <a:pt x="1335297" y="197766"/>
                    <a:pt x="1339107" y="210466"/>
                  </a:cubicBezTo>
                  <a:cubicBezTo>
                    <a:pt x="1344187" y="225706"/>
                    <a:pt x="1344187" y="251106"/>
                    <a:pt x="1339107" y="266346"/>
                  </a:cubicBezTo>
                  <a:cubicBezTo>
                    <a:pt x="1335297" y="277776"/>
                    <a:pt x="1330217" y="286666"/>
                    <a:pt x="1317517" y="296826"/>
                  </a:cubicBezTo>
                  <a:cubicBezTo>
                    <a:pt x="1290847" y="317146"/>
                    <a:pt x="1229887" y="336196"/>
                    <a:pt x="1165117" y="348896"/>
                  </a:cubicBezTo>
                  <a:cubicBezTo>
                    <a:pt x="1062247" y="370486"/>
                    <a:pt x="898417" y="375566"/>
                    <a:pt x="751097" y="380646"/>
                  </a:cubicBezTo>
                  <a:cubicBezTo>
                    <a:pt x="580917" y="388266"/>
                    <a:pt x="250717" y="437796"/>
                    <a:pt x="201187" y="384456"/>
                  </a:cubicBezTo>
                  <a:cubicBezTo>
                    <a:pt x="180867" y="362866"/>
                    <a:pt x="193567" y="317146"/>
                    <a:pt x="208807" y="291746"/>
                  </a:cubicBezTo>
                  <a:cubicBezTo>
                    <a:pt x="224047" y="263806"/>
                    <a:pt x="258337" y="240946"/>
                    <a:pt x="298977" y="226976"/>
                  </a:cubicBezTo>
                  <a:cubicBezTo>
                    <a:pt x="362477" y="205386"/>
                    <a:pt x="497097" y="216816"/>
                    <a:pt x="564407" y="219356"/>
                  </a:cubicBezTo>
                  <a:cubicBezTo>
                    <a:pt x="605047" y="220626"/>
                    <a:pt x="635527" y="214276"/>
                    <a:pt x="664737" y="230786"/>
                  </a:cubicBezTo>
                  <a:cubicBezTo>
                    <a:pt x="697757" y="248566"/>
                    <a:pt x="729507" y="287936"/>
                    <a:pt x="744747" y="329846"/>
                  </a:cubicBezTo>
                  <a:cubicBezTo>
                    <a:pt x="763797" y="378106"/>
                    <a:pt x="758717" y="456846"/>
                    <a:pt x="753637" y="508916"/>
                  </a:cubicBezTo>
                  <a:cubicBezTo>
                    <a:pt x="748557" y="549556"/>
                    <a:pt x="744747" y="580036"/>
                    <a:pt x="723157" y="615596"/>
                  </a:cubicBezTo>
                  <a:cubicBezTo>
                    <a:pt x="692677" y="666396"/>
                    <a:pt x="610127" y="740056"/>
                    <a:pt x="559327" y="764186"/>
                  </a:cubicBezTo>
                  <a:cubicBezTo>
                    <a:pt x="526307" y="780696"/>
                    <a:pt x="498367" y="780696"/>
                    <a:pt x="467887" y="780696"/>
                  </a:cubicBezTo>
                  <a:cubicBezTo>
                    <a:pt x="434867" y="781966"/>
                    <a:pt x="394227" y="784506"/>
                    <a:pt x="368827" y="767996"/>
                  </a:cubicBezTo>
                  <a:cubicBezTo>
                    <a:pt x="342157" y="751486"/>
                    <a:pt x="315487" y="712116"/>
                    <a:pt x="309137" y="681636"/>
                  </a:cubicBezTo>
                  <a:cubicBezTo>
                    <a:pt x="302787" y="651156"/>
                    <a:pt x="315487" y="613056"/>
                    <a:pt x="329457" y="585116"/>
                  </a:cubicBezTo>
                  <a:cubicBezTo>
                    <a:pt x="344697" y="558446"/>
                    <a:pt x="368827" y="534316"/>
                    <a:pt x="395497" y="517806"/>
                  </a:cubicBezTo>
                  <a:cubicBezTo>
                    <a:pt x="424707" y="498756"/>
                    <a:pt x="469157" y="488596"/>
                    <a:pt x="500907" y="483516"/>
                  </a:cubicBezTo>
                  <a:cubicBezTo>
                    <a:pt x="527577" y="478436"/>
                    <a:pt x="550437" y="477166"/>
                    <a:pt x="573297" y="479706"/>
                  </a:cubicBezTo>
                  <a:cubicBezTo>
                    <a:pt x="593617" y="482246"/>
                    <a:pt x="616477" y="488596"/>
                    <a:pt x="631717" y="498756"/>
                  </a:cubicBezTo>
                  <a:cubicBezTo>
                    <a:pt x="643147" y="506376"/>
                    <a:pt x="652037" y="519076"/>
                    <a:pt x="657117" y="530506"/>
                  </a:cubicBezTo>
                  <a:cubicBezTo>
                    <a:pt x="662197" y="543206"/>
                    <a:pt x="666007" y="557176"/>
                    <a:pt x="664737" y="571146"/>
                  </a:cubicBezTo>
                  <a:cubicBezTo>
                    <a:pt x="662197" y="588926"/>
                    <a:pt x="652037" y="614326"/>
                    <a:pt x="639337" y="627026"/>
                  </a:cubicBezTo>
                  <a:cubicBezTo>
                    <a:pt x="625367" y="640996"/>
                    <a:pt x="606317" y="652426"/>
                    <a:pt x="583457" y="652426"/>
                  </a:cubicBezTo>
                  <a:cubicBezTo>
                    <a:pt x="541547" y="653696"/>
                    <a:pt x="450107" y="619406"/>
                    <a:pt x="412007" y="583846"/>
                  </a:cubicBezTo>
                  <a:cubicBezTo>
                    <a:pt x="381527" y="555906"/>
                    <a:pt x="361207" y="513996"/>
                    <a:pt x="357397" y="474626"/>
                  </a:cubicBezTo>
                  <a:cubicBezTo>
                    <a:pt x="353587" y="432716"/>
                    <a:pt x="372637" y="369216"/>
                    <a:pt x="396767" y="340006"/>
                  </a:cubicBezTo>
                  <a:cubicBezTo>
                    <a:pt x="415817" y="315876"/>
                    <a:pt x="446297" y="309526"/>
                    <a:pt x="478047" y="296826"/>
                  </a:cubicBezTo>
                  <a:cubicBezTo>
                    <a:pt x="514877" y="281586"/>
                    <a:pt x="565677" y="267616"/>
                    <a:pt x="607587" y="259996"/>
                  </a:cubicBezTo>
                  <a:cubicBezTo>
                    <a:pt x="646957" y="253646"/>
                    <a:pt x="667277" y="254916"/>
                    <a:pt x="720617" y="253646"/>
                  </a:cubicBezTo>
                  <a:cubicBezTo>
                    <a:pt x="860317" y="248566"/>
                    <a:pt x="1370857" y="243486"/>
                    <a:pt x="1462297" y="253646"/>
                  </a:cubicBezTo>
                  <a:cubicBezTo>
                    <a:pt x="1483887" y="256186"/>
                    <a:pt x="1488967" y="256186"/>
                    <a:pt x="1500397" y="263806"/>
                  </a:cubicBezTo>
                  <a:cubicBezTo>
                    <a:pt x="1515637" y="272696"/>
                    <a:pt x="1533417" y="290476"/>
                    <a:pt x="1539767" y="306986"/>
                  </a:cubicBezTo>
                  <a:cubicBezTo>
                    <a:pt x="1546117" y="323496"/>
                    <a:pt x="1546117" y="348896"/>
                    <a:pt x="1539767" y="365406"/>
                  </a:cubicBezTo>
                  <a:cubicBezTo>
                    <a:pt x="1533417" y="381916"/>
                    <a:pt x="1524527" y="398426"/>
                    <a:pt x="1500397" y="408586"/>
                  </a:cubicBezTo>
                  <a:cubicBezTo>
                    <a:pt x="1430547" y="441606"/>
                    <a:pt x="1135907" y="421286"/>
                    <a:pt x="997477" y="413666"/>
                  </a:cubicBezTo>
                  <a:cubicBezTo>
                    <a:pt x="899687" y="407316"/>
                    <a:pt x="824757" y="398426"/>
                    <a:pt x="748557" y="381916"/>
                  </a:cubicBezTo>
                  <a:cubicBezTo>
                    <a:pt x="681247" y="366676"/>
                    <a:pt x="639337" y="334926"/>
                    <a:pt x="564407" y="322226"/>
                  </a:cubicBezTo>
                  <a:cubicBezTo>
                    <a:pt x="452647" y="304446"/>
                    <a:pt x="236747" y="337466"/>
                    <a:pt x="141497" y="317146"/>
                  </a:cubicBezTo>
                  <a:cubicBezTo>
                    <a:pt x="89427" y="305716"/>
                    <a:pt x="48787" y="295556"/>
                    <a:pt x="25927" y="267616"/>
                  </a:cubicBezTo>
                  <a:cubicBezTo>
                    <a:pt x="4337" y="240946"/>
                    <a:pt x="-2013" y="193956"/>
                    <a:pt x="527" y="160936"/>
                  </a:cubicBezTo>
                  <a:cubicBezTo>
                    <a:pt x="3067" y="132996"/>
                    <a:pt x="13227" y="106326"/>
                    <a:pt x="32277" y="84736"/>
                  </a:cubicBezTo>
                  <a:cubicBezTo>
                    <a:pt x="55137" y="60606"/>
                    <a:pt x="84347" y="44096"/>
                    <a:pt x="138957" y="30126"/>
                  </a:cubicBezTo>
                  <a:cubicBezTo>
                    <a:pt x="273577" y="-2894"/>
                    <a:pt x="787927" y="-15594"/>
                    <a:pt x="890797" y="27586"/>
                  </a:cubicBezTo>
                  <a:cubicBezTo>
                    <a:pt x="923817" y="42826"/>
                    <a:pt x="936517" y="64416"/>
                    <a:pt x="944137" y="84736"/>
                  </a:cubicBezTo>
                  <a:cubicBezTo>
                    <a:pt x="950487" y="101246"/>
                    <a:pt x="947947" y="121566"/>
                    <a:pt x="941597" y="138076"/>
                  </a:cubicBezTo>
                  <a:cubicBezTo>
                    <a:pt x="935247" y="153316"/>
                    <a:pt x="921277" y="169826"/>
                    <a:pt x="907307" y="177446"/>
                  </a:cubicBezTo>
                  <a:cubicBezTo>
                    <a:pt x="892067" y="186336"/>
                    <a:pt x="871747" y="191416"/>
                    <a:pt x="855237" y="188876"/>
                  </a:cubicBezTo>
                  <a:cubicBezTo>
                    <a:pt x="838727" y="187606"/>
                    <a:pt x="818407" y="179986"/>
                    <a:pt x="806977" y="167286"/>
                  </a:cubicBezTo>
                  <a:cubicBezTo>
                    <a:pt x="793007" y="150776"/>
                    <a:pt x="779037" y="116486"/>
                    <a:pt x="781577" y="93626"/>
                  </a:cubicBezTo>
                  <a:cubicBezTo>
                    <a:pt x="785387" y="70766"/>
                    <a:pt x="810787" y="41556"/>
                    <a:pt x="829837" y="31396"/>
                  </a:cubicBezTo>
                  <a:cubicBezTo>
                    <a:pt x="845077" y="22506"/>
                    <a:pt x="865397" y="22506"/>
                    <a:pt x="881907" y="25046"/>
                  </a:cubicBezTo>
                  <a:cubicBezTo>
                    <a:pt x="898417" y="28856"/>
                    <a:pt x="916197" y="40286"/>
                    <a:pt x="927627" y="52986"/>
                  </a:cubicBezTo>
                  <a:cubicBezTo>
                    <a:pt x="939057" y="65686"/>
                    <a:pt x="946677" y="86006"/>
                    <a:pt x="946677" y="102516"/>
                  </a:cubicBezTo>
                  <a:cubicBezTo>
                    <a:pt x="947947" y="119026"/>
                    <a:pt x="942867" y="139346"/>
                    <a:pt x="932707" y="153316"/>
                  </a:cubicBezTo>
                  <a:cubicBezTo>
                    <a:pt x="923817" y="167286"/>
                    <a:pt x="914927" y="177446"/>
                    <a:pt x="890797" y="185066"/>
                  </a:cubicBezTo>
                  <a:cubicBezTo>
                    <a:pt x="806977" y="214276"/>
                    <a:pt x="381527" y="209196"/>
                    <a:pt x="269767" y="190146"/>
                  </a:cubicBezTo>
                  <a:cubicBezTo>
                    <a:pt x="227857" y="182526"/>
                    <a:pt x="183407" y="164746"/>
                    <a:pt x="184677" y="158396"/>
                  </a:cubicBezTo>
                  <a:cubicBezTo>
                    <a:pt x="187217" y="145696"/>
                    <a:pt x="500907" y="153316"/>
                    <a:pt x="594887" y="171096"/>
                  </a:cubicBezTo>
                  <a:cubicBezTo>
                    <a:pt x="644417" y="181256"/>
                    <a:pt x="659657" y="200306"/>
                    <a:pt x="706647" y="213006"/>
                  </a:cubicBezTo>
                  <a:cubicBezTo>
                    <a:pt x="781577" y="232056"/>
                    <a:pt x="889527" y="251106"/>
                    <a:pt x="998747" y="258726"/>
                  </a:cubicBezTo>
                  <a:cubicBezTo>
                    <a:pt x="1134637" y="268886"/>
                    <a:pt x="1378477" y="233326"/>
                    <a:pt x="1462297" y="253646"/>
                  </a:cubicBezTo>
                  <a:cubicBezTo>
                    <a:pt x="1496587" y="262536"/>
                    <a:pt x="1516907" y="271426"/>
                    <a:pt x="1530877" y="289206"/>
                  </a:cubicBezTo>
                  <a:cubicBezTo>
                    <a:pt x="1543577" y="308256"/>
                    <a:pt x="1547387" y="343816"/>
                    <a:pt x="1539767" y="365406"/>
                  </a:cubicBezTo>
                  <a:cubicBezTo>
                    <a:pt x="1532147" y="386996"/>
                    <a:pt x="1516907" y="402236"/>
                    <a:pt x="1482617" y="416206"/>
                  </a:cubicBezTo>
                  <a:cubicBezTo>
                    <a:pt x="1368317" y="460656"/>
                    <a:pt x="754907" y="384456"/>
                    <a:pt x="635527" y="427636"/>
                  </a:cubicBezTo>
                  <a:cubicBezTo>
                    <a:pt x="598697" y="441606"/>
                    <a:pt x="570757" y="470816"/>
                    <a:pt x="573297" y="479706"/>
                  </a:cubicBezTo>
                  <a:cubicBezTo>
                    <a:pt x="574567" y="486056"/>
                    <a:pt x="601237" y="482246"/>
                    <a:pt x="613937" y="487326"/>
                  </a:cubicBezTo>
                  <a:cubicBezTo>
                    <a:pt x="625367" y="492406"/>
                    <a:pt x="638067" y="502566"/>
                    <a:pt x="645687" y="512726"/>
                  </a:cubicBezTo>
                  <a:cubicBezTo>
                    <a:pt x="654577" y="524156"/>
                    <a:pt x="660927" y="538126"/>
                    <a:pt x="663467" y="550826"/>
                  </a:cubicBezTo>
                  <a:cubicBezTo>
                    <a:pt x="666007" y="563526"/>
                    <a:pt x="666007" y="578766"/>
                    <a:pt x="660927" y="592736"/>
                  </a:cubicBezTo>
                  <a:cubicBezTo>
                    <a:pt x="654577" y="609246"/>
                    <a:pt x="636797" y="630836"/>
                    <a:pt x="622827" y="640996"/>
                  </a:cubicBezTo>
                  <a:cubicBezTo>
                    <a:pt x="610127" y="648616"/>
                    <a:pt x="598697" y="652426"/>
                    <a:pt x="583457" y="652426"/>
                  </a:cubicBezTo>
                  <a:cubicBezTo>
                    <a:pt x="556787" y="653696"/>
                    <a:pt x="481857" y="642266"/>
                    <a:pt x="479317" y="628296"/>
                  </a:cubicBezTo>
                  <a:cubicBezTo>
                    <a:pt x="476777" y="611786"/>
                    <a:pt x="568217" y="587656"/>
                    <a:pt x="583457" y="558446"/>
                  </a:cubicBezTo>
                  <a:cubicBezTo>
                    <a:pt x="596157" y="535586"/>
                    <a:pt x="578377" y="503836"/>
                    <a:pt x="582187" y="477166"/>
                  </a:cubicBezTo>
                  <a:cubicBezTo>
                    <a:pt x="585997" y="447956"/>
                    <a:pt x="619017" y="407316"/>
                    <a:pt x="605047" y="388266"/>
                  </a:cubicBezTo>
                  <a:cubicBezTo>
                    <a:pt x="578377" y="353976"/>
                    <a:pt x="390417" y="370486"/>
                    <a:pt x="311677" y="386996"/>
                  </a:cubicBezTo>
                  <a:cubicBezTo>
                    <a:pt x="255797" y="398426"/>
                    <a:pt x="213887" y="450496"/>
                    <a:pt x="174517" y="446686"/>
                  </a:cubicBezTo>
                  <a:cubicBezTo>
                    <a:pt x="141497" y="442876"/>
                    <a:pt x="97047" y="413666"/>
                    <a:pt x="88157" y="384456"/>
                  </a:cubicBezTo>
                  <a:cubicBezTo>
                    <a:pt x="76727" y="347626"/>
                    <a:pt x="108477" y="261266"/>
                    <a:pt x="141497" y="234596"/>
                  </a:cubicBezTo>
                  <a:cubicBezTo>
                    <a:pt x="171977" y="211736"/>
                    <a:pt x="212617" y="225706"/>
                    <a:pt x="269767" y="223166"/>
                  </a:cubicBezTo>
                  <a:cubicBezTo>
                    <a:pt x="387877" y="216816"/>
                    <a:pt x="660927" y="230786"/>
                    <a:pt x="810787" y="221896"/>
                  </a:cubicBezTo>
                  <a:cubicBezTo>
                    <a:pt x="917467" y="215546"/>
                    <a:pt x="1012717" y="187606"/>
                    <a:pt x="1085107" y="191416"/>
                  </a:cubicBezTo>
                  <a:cubicBezTo>
                    <a:pt x="1133367" y="192686"/>
                    <a:pt x="1174007" y="223166"/>
                    <a:pt x="1205757" y="214276"/>
                  </a:cubicBezTo>
                  <a:cubicBezTo>
                    <a:pt x="1231157" y="207926"/>
                    <a:pt x="1245127" y="163476"/>
                    <a:pt x="1265447" y="159666"/>
                  </a:cubicBezTo>
                  <a:cubicBezTo>
                    <a:pt x="1283227" y="155856"/>
                    <a:pt x="1304817" y="166016"/>
                    <a:pt x="1317517" y="178716"/>
                  </a:cubicBezTo>
                  <a:cubicBezTo>
                    <a:pt x="1332757" y="193956"/>
                    <a:pt x="1344187" y="228246"/>
                    <a:pt x="1344187" y="247296"/>
                  </a:cubicBezTo>
                  <a:cubicBezTo>
                    <a:pt x="1344187" y="261266"/>
                    <a:pt x="1339107" y="272696"/>
                    <a:pt x="1330217" y="282856"/>
                  </a:cubicBezTo>
                  <a:cubicBezTo>
                    <a:pt x="1320057" y="295556"/>
                    <a:pt x="1311167" y="305716"/>
                    <a:pt x="1284497" y="314606"/>
                  </a:cubicBezTo>
                  <a:cubicBezTo>
                    <a:pt x="1185437" y="345086"/>
                    <a:pt x="697757" y="286666"/>
                    <a:pt x="514877" y="320956"/>
                  </a:cubicBezTo>
                  <a:cubicBezTo>
                    <a:pt x="409467" y="341276"/>
                    <a:pt x="318027" y="409856"/>
                    <a:pt x="272307" y="412396"/>
                  </a:cubicBezTo>
                  <a:cubicBezTo>
                    <a:pt x="255797" y="413666"/>
                    <a:pt x="248177" y="409856"/>
                    <a:pt x="238017" y="403506"/>
                  </a:cubicBezTo>
                  <a:cubicBezTo>
                    <a:pt x="224047" y="394616"/>
                    <a:pt x="208807" y="378106"/>
                    <a:pt x="202457" y="361596"/>
                  </a:cubicBezTo>
                  <a:cubicBezTo>
                    <a:pt x="197377" y="346356"/>
                    <a:pt x="197377" y="323496"/>
                    <a:pt x="203727" y="308256"/>
                  </a:cubicBezTo>
                  <a:cubicBezTo>
                    <a:pt x="210077" y="291746"/>
                    <a:pt x="240557" y="267616"/>
                    <a:pt x="240557" y="267616"/>
                  </a:cubicBezTo>
                </a:path>
              </a:pathLst>
            </a:custGeom>
            <a:solidFill>
              <a:srgbClr val="FFFFFF"/>
            </a:solidFill>
            <a:ln cap="sq">
              <a:noFill/>
              <a:prstDash val="solid"/>
              <a:miter/>
            </a:ln>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2420282" y="2084508"/>
            <a:ext cx="13309060" cy="1377315"/>
          </a:xfrm>
          <a:prstGeom prst="rect">
            <a:avLst/>
          </a:prstGeom>
        </p:spPr>
        <p:txBody>
          <a:bodyPr anchor="t" rtlCol="false" tIns="0" lIns="0" bIns="0" rIns="0">
            <a:spAutoFit/>
          </a:bodyPr>
          <a:lstStyle/>
          <a:p>
            <a:pPr algn="ctr">
              <a:lnSpc>
                <a:spcPts val="5459"/>
              </a:lnSpc>
            </a:pPr>
            <a:r>
              <a:rPr lang="en-US" b="true" sz="3899">
                <a:solidFill>
                  <a:srgbClr val="000000"/>
                </a:solidFill>
                <a:latin typeface="Times New Roman Bold"/>
                <a:ea typeface="Times New Roman Bold"/>
                <a:cs typeface="Times New Roman Bold"/>
                <a:sym typeface="Times New Roman Bold"/>
              </a:rPr>
              <a:t>PROBLEM IDENTIFICATION</a:t>
            </a:r>
          </a:p>
          <a:p>
            <a:pPr algn="ctr">
              <a:lnSpc>
                <a:spcPts val="5459"/>
              </a:lnSpc>
            </a:pPr>
          </a:p>
        </p:txBody>
      </p:sp>
      <p:sp>
        <p:nvSpPr>
          <p:cNvPr name="TextBox 8" id="8"/>
          <p:cNvSpPr txBox="true"/>
          <p:nvPr/>
        </p:nvSpPr>
        <p:spPr>
          <a:xfrm rot="0">
            <a:off x="1632278" y="3708947"/>
            <a:ext cx="15023444" cy="3333750"/>
          </a:xfrm>
          <a:prstGeom prst="rect">
            <a:avLst/>
          </a:prstGeom>
        </p:spPr>
        <p:txBody>
          <a:bodyPr anchor="t" rtlCol="false" tIns="0" lIns="0" bIns="0" rIns="0">
            <a:spAutoFit/>
          </a:bodyPr>
          <a:lstStyle/>
          <a:p>
            <a:pPr algn="l" marL="561344" indent="-280672" lvl="1">
              <a:lnSpc>
                <a:spcPts val="3640"/>
              </a:lnSpc>
              <a:buAutoNum type="arabicPeriod" startAt="1"/>
            </a:pPr>
            <a:r>
              <a:rPr lang="en-US" sz="2600">
                <a:solidFill>
                  <a:srgbClr val="000000"/>
                </a:solidFill>
                <a:latin typeface="Times New Roman"/>
                <a:ea typeface="Times New Roman"/>
                <a:cs typeface="Times New Roman"/>
                <a:sym typeface="Times New Roman"/>
              </a:rPr>
              <a:t>There is a high risk of accidents and reduced performance in scenarios like driving and online learning because human fatigue (drowsiness, loss of attention) is often not detected early or reliably using traditional manual or sensor-based methods.</a:t>
            </a:r>
          </a:p>
          <a:p>
            <a:pPr algn="l" marL="561344" indent="-280672" lvl="1">
              <a:lnSpc>
                <a:spcPts val="3640"/>
              </a:lnSpc>
              <a:buAutoNum type="arabicPeriod" startAt="1"/>
            </a:pPr>
            <a:r>
              <a:rPr lang="en-US" sz="2600">
                <a:solidFill>
                  <a:srgbClr val="000000"/>
                </a:solidFill>
                <a:latin typeface="Times New Roman"/>
                <a:ea typeface="Times New Roman"/>
                <a:cs typeface="Times New Roman"/>
                <a:sym typeface="Times New Roman"/>
              </a:rPr>
              <a:t>Existing systems may not provide real-time, non-intrusive monitoring of fatigue using only a standard camera, creating a need for a vision-based solution that can detect signs such as eye blinks, prolonged eye closure, and yawning from facial landmarks</a:t>
            </a:r>
          </a:p>
          <a:p>
            <a:pPr algn="l">
              <a:lnSpc>
                <a:spcPts val="475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154791" y="-1028700"/>
            <a:ext cx="3059915" cy="4114800"/>
          </a:xfrm>
          <a:custGeom>
            <a:avLst/>
            <a:gdLst/>
            <a:ahLst/>
            <a:cxnLst/>
            <a:rect r="r" b="b" t="t" l="l"/>
            <a:pathLst>
              <a:path h="4114800" w="3059915">
                <a:moveTo>
                  <a:pt x="0" y="0"/>
                </a:moveTo>
                <a:lnTo>
                  <a:pt x="3059915" y="0"/>
                </a:lnTo>
                <a:lnTo>
                  <a:pt x="3059915"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028700" y="869016"/>
            <a:ext cx="17259300" cy="1280160"/>
          </a:xfrm>
          <a:prstGeom prst="rect">
            <a:avLst/>
          </a:prstGeom>
        </p:spPr>
        <p:txBody>
          <a:bodyPr anchor="t" rtlCol="false" tIns="0" lIns="0" bIns="0" rIns="0">
            <a:spAutoFit/>
          </a:bodyPr>
          <a:lstStyle/>
          <a:p>
            <a:pPr algn="ctr">
              <a:lnSpc>
                <a:spcPts val="5040"/>
              </a:lnSpc>
            </a:pPr>
            <a:r>
              <a:rPr lang="en-US" b="true" sz="3600">
                <a:solidFill>
                  <a:srgbClr val="000000"/>
                </a:solidFill>
                <a:latin typeface="Times New Roman Bold"/>
                <a:ea typeface="Times New Roman Bold"/>
                <a:cs typeface="Times New Roman Bold"/>
                <a:sym typeface="Times New Roman Bold"/>
              </a:rPr>
              <a:t>SYSTEM ARCHITECTURE</a:t>
            </a:r>
          </a:p>
          <a:p>
            <a:pPr algn="ctr">
              <a:lnSpc>
                <a:spcPts val="5040"/>
              </a:lnSpc>
            </a:pPr>
          </a:p>
        </p:txBody>
      </p:sp>
      <p:sp>
        <p:nvSpPr>
          <p:cNvPr name="TextBox 8" id="8"/>
          <p:cNvSpPr txBox="true"/>
          <p:nvPr/>
        </p:nvSpPr>
        <p:spPr>
          <a:xfrm rot="0">
            <a:off x="1612837" y="2096079"/>
            <a:ext cx="15331411" cy="7240905"/>
          </a:xfrm>
          <a:prstGeom prst="rect">
            <a:avLst/>
          </a:prstGeom>
        </p:spPr>
        <p:txBody>
          <a:bodyPr anchor="t" rtlCol="false" tIns="0" lIns="0" bIns="0" rIns="0">
            <a:spAutoFit/>
          </a:bodyPr>
          <a:lstStyle/>
          <a:p>
            <a:pPr algn="l" marL="388623" indent="-194312" lvl="1">
              <a:lnSpc>
                <a:spcPts val="2520"/>
              </a:lnSpc>
              <a:buFont typeface="Arial"/>
              <a:buChar char="•"/>
            </a:pPr>
            <a:r>
              <a:rPr lang="en-US" b="true" sz="1800">
                <a:solidFill>
                  <a:srgbClr val="000000"/>
                </a:solidFill>
                <a:latin typeface="Times New Roman Bold"/>
                <a:ea typeface="Times New Roman Bold"/>
                <a:cs typeface="Times New Roman Bold"/>
                <a:sym typeface="Times New Roman Bold"/>
              </a:rPr>
              <a:t>Component Overview</a:t>
            </a:r>
            <a:r>
              <a:rPr lang="en-US" b="true" sz="1800">
                <a:solidFill>
                  <a:srgbClr val="050E9B"/>
                </a:solidFill>
                <a:latin typeface="Times New Roman Bold"/>
                <a:ea typeface="Times New Roman Bold"/>
                <a:cs typeface="Times New Roman Bold"/>
                <a:sym typeface="Times New Roman Bold"/>
              </a:rPr>
              <a:t>: </a:t>
            </a:r>
            <a:r>
              <a:rPr lang="en-US" sz="1800">
                <a:solidFill>
                  <a:srgbClr val="050E9B"/>
                </a:solidFill>
                <a:latin typeface="Times New Roman"/>
                <a:ea typeface="Times New Roman"/>
                <a:cs typeface="Times New Roman"/>
                <a:sym typeface="Times New Roman"/>
              </a:rPr>
              <a:t>The system is designed using a modular, multi-layer architecture that separates video acquisition, landmark processing, fatigue analysis, and user-level interaction.</a:t>
            </a:r>
          </a:p>
          <a:p>
            <a:pPr algn="l">
              <a:lnSpc>
                <a:spcPts val="2520"/>
              </a:lnSpc>
            </a:pPr>
            <a:r>
              <a:rPr lang="en-US" sz="1800">
                <a:solidFill>
                  <a:srgbClr val="050E9B"/>
                </a:solidFill>
                <a:latin typeface="Times New Roman"/>
                <a:ea typeface="Times New Roman"/>
                <a:cs typeface="Times New Roman"/>
                <a:sym typeface="Times New Roman"/>
              </a:rPr>
              <a:t>1.</a:t>
            </a:r>
            <a:r>
              <a:rPr lang="en-US" sz="1800">
                <a:solidFill>
                  <a:srgbClr val="050E9B"/>
                </a:solidFill>
                <a:latin typeface="Times New Roman"/>
                <a:ea typeface="Times New Roman"/>
                <a:cs typeface="Times New Roman"/>
                <a:sym typeface="Times New Roman"/>
              </a:rPr>
              <a:t>. </a:t>
            </a:r>
            <a:r>
              <a:rPr lang="en-US" sz="1800" b="true">
                <a:solidFill>
                  <a:srgbClr val="000000"/>
                </a:solidFill>
                <a:latin typeface="Times New Roman Bold"/>
                <a:ea typeface="Times New Roman Bold"/>
                <a:cs typeface="Times New Roman Bold"/>
                <a:sym typeface="Times New Roman Bold"/>
              </a:rPr>
              <a:t>Data Acquisition (Webcam Stream):</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A live webcam feed acts as the continuous data source, supplying real-time frames to the processing module.</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Each frame is captured and forwarded to the landmark detection engine without delay to maintain smooth fatigue monitoring.</a:t>
            </a:r>
          </a:p>
          <a:p>
            <a:pPr algn="l">
              <a:lnSpc>
                <a:spcPts val="2520"/>
              </a:lnSpc>
            </a:pPr>
            <a:r>
              <a:rPr lang="en-US" sz="1800">
                <a:solidFill>
                  <a:srgbClr val="050E9B"/>
                </a:solidFill>
                <a:latin typeface="Times New Roman"/>
                <a:ea typeface="Times New Roman"/>
                <a:cs typeface="Times New Roman"/>
                <a:sym typeface="Times New Roman"/>
              </a:rPr>
              <a:t>2.</a:t>
            </a:r>
            <a:r>
              <a:rPr lang="en-US" sz="1800">
                <a:solidFill>
                  <a:srgbClr val="000000"/>
                </a:solidFill>
                <a:latin typeface="Times New Roman"/>
                <a:ea typeface="Times New Roman"/>
                <a:cs typeface="Times New Roman"/>
                <a:sym typeface="Times New Roman"/>
              </a:rPr>
              <a:t> </a:t>
            </a:r>
            <a:r>
              <a:rPr lang="en-US" sz="1800" b="true">
                <a:solidFill>
                  <a:srgbClr val="000000"/>
                </a:solidFill>
                <a:latin typeface="Times New Roman Bold"/>
                <a:ea typeface="Times New Roman Bold"/>
                <a:cs typeface="Times New Roman Bold"/>
                <a:sym typeface="Times New Roman Bold"/>
              </a:rPr>
              <a:t>Landmark Detection &amp; Processing (Media Pipe + Python)</a:t>
            </a:r>
            <a:r>
              <a:rPr lang="en-US" sz="1800" b="true">
                <a:solidFill>
                  <a:srgbClr val="050E9B"/>
                </a:solidFill>
                <a:latin typeface="Times New Roman Bold"/>
                <a:ea typeface="Times New Roman Bold"/>
                <a:cs typeface="Times New Roman Bold"/>
                <a:sym typeface="Times New Roman Bold"/>
              </a:rPr>
              <a:t>:</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Facial Landmark Extraction: Media Pipe Face Mesh identifies precise landmark points around the eyes, mouth, and face contour.</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Feature Computation: Eye Aspect Ratio (EAR), Mouth Aspect Ratio (MAR), and blink/yawn metrics are computed from the extracted coordinates.</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Pre-processing: Each frame undergoes resizing, normalization, and RGB conversion to ensure accurate landmark tracking.</a:t>
            </a:r>
          </a:p>
          <a:p>
            <a:pPr algn="l">
              <a:lnSpc>
                <a:spcPts val="2520"/>
              </a:lnSpc>
            </a:pPr>
            <a:r>
              <a:rPr lang="en-US" sz="1800">
                <a:solidFill>
                  <a:srgbClr val="050E9B"/>
                </a:solidFill>
                <a:latin typeface="Times New Roman"/>
                <a:ea typeface="Times New Roman"/>
                <a:cs typeface="Times New Roman"/>
                <a:sym typeface="Times New Roman"/>
              </a:rPr>
              <a:t>3. </a:t>
            </a:r>
            <a:r>
              <a:rPr lang="en-US" sz="1800" b="true">
                <a:solidFill>
                  <a:srgbClr val="000000"/>
                </a:solidFill>
                <a:latin typeface="Times New Roman Bold"/>
                <a:ea typeface="Times New Roman Bold"/>
                <a:cs typeface="Times New Roman Bold"/>
                <a:sym typeface="Times New Roman Bold"/>
              </a:rPr>
              <a:t>Fatigue Analysis Engine (ML + Rule-Based Logic):</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Blink &amp; Eye-Closure Detection: EAR-based logic identifies prolonged eye closure and frequent blinking patterns.</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Yawn Detection: MAR thresholds detect mouth opening duration and frequency.</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Fatigue Classification: A hybrid logic (thresholds + optional ML model) classifies the user into normal or fatigued states.</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Alert Triggering: When fatigue conditions persist, an alert event is generated for downstream components.</a:t>
            </a:r>
          </a:p>
          <a:p>
            <a:pPr algn="l">
              <a:lnSpc>
                <a:spcPts val="2520"/>
              </a:lnSpc>
            </a:pPr>
            <a:r>
              <a:rPr lang="en-US" sz="1800">
                <a:solidFill>
                  <a:srgbClr val="050E9B"/>
                </a:solidFill>
                <a:latin typeface="Times New Roman"/>
                <a:ea typeface="Times New Roman"/>
                <a:cs typeface="Times New Roman"/>
                <a:sym typeface="Times New Roman"/>
              </a:rPr>
              <a:t>4.</a:t>
            </a:r>
            <a:r>
              <a:rPr lang="en-US" sz="1800">
                <a:solidFill>
                  <a:srgbClr val="000000"/>
                </a:solidFill>
                <a:latin typeface="Times New Roman"/>
                <a:ea typeface="Times New Roman"/>
                <a:cs typeface="Times New Roman"/>
                <a:sym typeface="Times New Roman"/>
              </a:rPr>
              <a:t> </a:t>
            </a:r>
            <a:r>
              <a:rPr lang="en-US" sz="1800" b="true">
                <a:solidFill>
                  <a:srgbClr val="000000"/>
                </a:solidFill>
                <a:latin typeface="Times New Roman Bold"/>
                <a:ea typeface="Times New Roman Bold"/>
                <a:cs typeface="Times New Roman Bold"/>
                <a:sym typeface="Times New Roman Bold"/>
              </a:rPr>
              <a:t>Frontend Interface (Dashboard / Live Preview):</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A user-friendly interface displays the webcam output with landmarks, EAR/MAR values, and fatigue alerts.</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Interactive charts and indicators help users or operators monitor real-time fatigue patterns.</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Supports additional features such as blink counters, fatigue warnings, and visual overlays.</a:t>
            </a:r>
          </a:p>
          <a:p>
            <a:pPr algn="l">
              <a:lnSpc>
                <a:spcPts val="2520"/>
              </a:lnSpc>
            </a:pPr>
            <a:r>
              <a:rPr lang="en-US" sz="1800">
                <a:solidFill>
                  <a:srgbClr val="050E9B"/>
                </a:solidFill>
                <a:latin typeface="Times New Roman"/>
                <a:ea typeface="Times New Roman"/>
                <a:cs typeface="Times New Roman"/>
                <a:sym typeface="Times New Roman"/>
              </a:rPr>
              <a:t>5. </a:t>
            </a:r>
            <a:r>
              <a:rPr lang="en-US" sz="1800" b="true">
                <a:solidFill>
                  <a:srgbClr val="000000"/>
                </a:solidFill>
                <a:latin typeface="Times New Roman Bold"/>
                <a:ea typeface="Times New Roman Bold"/>
                <a:cs typeface="Times New Roman Bold"/>
                <a:sym typeface="Times New Roman Bold"/>
              </a:rPr>
              <a:t>Alert &amp; Deployment Layer (Audio/Visual + Optional Extensions):</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Real-Time Alerts: Audio alarms or on-screen warnings notify the user during fatigue episodes.</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Modular Deployment: The system can be extended for mobile, vehicle dashboards, or browser-based Streamlit applications.</a:t>
            </a:r>
          </a:p>
          <a:p>
            <a:pPr algn="l" marL="388623" indent="-194312" lvl="1">
              <a:lnSpc>
                <a:spcPts val="2520"/>
              </a:lnSpc>
              <a:buFont typeface="Arial"/>
              <a:buChar char="•"/>
            </a:pPr>
            <a:r>
              <a:rPr lang="en-US" sz="1800">
                <a:solidFill>
                  <a:srgbClr val="050E9B"/>
                </a:solidFill>
                <a:latin typeface="Times New Roman"/>
                <a:ea typeface="Times New Roman"/>
                <a:cs typeface="Times New Roman"/>
                <a:sym typeface="Times New Roman"/>
              </a:rPr>
              <a:t>Scalability: The architecture supports integration with logging modules, cloud dashboards, or hardware devices if required.</a:t>
            </a:r>
          </a:p>
          <a:p>
            <a:pPr algn="ctr" marL="388623" indent="-194312" lvl="1">
              <a:lnSpc>
                <a:spcPts val="2520"/>
              </a:lnSpc>
              <a:buFont typeface="Arial"/>
              <a:buChar char="•"/>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2299555" y="1221543"/>
            <a:ext cx="12660190" cy="1280160"/>
          </a:xfrm>
          <a:prstGeom prst="rect">
            <a:avLst/>
          </a:prstGeom>
        </p:spPr>
        <p:txBody>
          <a:bodyPr anchor="t" rtlCol="false" tIns="0" lIns="0" bIns="0" rIns="0">
            <a:spAutoFit/>
          </a:bodyPr>
          <a:lstStyle/>
          <a:p>
            <a:pPr algn="ctr">
              <a:lnSpc>
                <a:spcPts val="5040"/>
              </a:lnSpc>
            </a:pPr>
            <a:r>
              <a:rPr lang="en-US" b="true" sz="3600">
                <a:solidFill>
                  <a:srgbClr val="000000"/>
                </a:solidFill>
                <a:latin typeface="Times New Roman Bold"/>
                <a:ea typeface="Times New Roman Bold"/>
                <a:cs typeface="Times New Roman Bold"/>
                <a:sym typeface="Times New Roman Bold"/>
              </a:rPr>
              <a:t>DATA OVERVIEW</a:t>
            </a:r>
          </a:p>
          <a:p>
            <a:pPr algn="ctr">
              <a:lnSpc>
                <a:spcPts val="5040"/>
              </a:lnSpc>
            </a:pPr>
          </a:p>
        </p:txBody>
      </p:sp>
      <p:sp>
        <p:nvSpPr>
          <p:cNvPr name="TextBox 8" id="8"/>
          <p:cNvSpPr txBox="true"/>
          <p:nvPr/>
        </p:nvSpPr>
        <p:spPr>
          <a:xfrm rot="0">
            <a:off x="0" y="2680788"/>
            <a:ext cx="17259300" cy="2379470"/>
          </a:xfrm>
          <a:prstGeom prst="rect">
            <a:avLst/>
          </a:prstGeom>
        </p:spPr>
        <p:txBody>
          <a:bodyPr anchor="t" rtlCol="false" tIns="0" lIns="0" bIns="0" rIns="0">
            <a:spAutoFit/>
          </a:bodyPr>
          <a:lstStyle/>
          <a:p>
            <a:pPr algn="l" marL="581865" indent="-290932" lvl="1">
              <a:lnSpc>
                <a:spcPts val="3773"/>
              </a:lnSpc>
              <a:buFont typeface="Arial"/>
              <a:buChar char="•"/>
            </a:pPr>
            <a:r>
              <a:rPr lang="en-US" sz="2695">
                <a:solidFill>
                  <a:srgbClr val="050E9B"/>
                </a:solidFill>
                <a:latin typeface="Times New Roman"/>
                <a:ea typeface="Times New Roman"/>
                <a:cs typeface="Times New Roman"/>
                <a:sym typeface="Times New Roman"/>
              </a:rPr>
              <a:t>The project utilizes publicly available datasets related to facial landmark-based fatigue detection, including yawning samples, closed-eye images, and facial key-point datasets. Sourced from Kaggle</a:t>
            </a:r>
          </a:p>
          <a:p>
            <a:pPr algn="l" marL="581865" indent="-290932" lvl="1">
              <a:lnSpc>
                <a:spcPts val="3773"/>
              </a:lnSpc>
              <a:buFont typeface="Arial"/>
              <a:buChar char="•"/>
            </a:pPr>
            <a:r>
              <a:rPr lang="en-US" b="true" sz="2695">
                <a:solidFill>
                  <a:srgbClr val="000000"/>
                </a:solidFill>
                <a:latin typeface="Times New Roman Bold"/>
                <a:ea typeface="Times New Roman Bold"/>
                <a:cs typeface="Times New Roman Bold"/>
                <a:sym typeface="Times New Roman Bold"/>
              </a:rPr>
              <a:t>The key data components include:</a:t>
            </a:r>
          </a:p>
          <a:p>
            <a:pPr algn="l">
              <a:lnSpc>
                <a:spcPts val="3773"/>
              </a:lnSpc>
            </a:pPr>
          </a:p>
          <a:p>
            <a:pPr algn="l">
              <a:lnSpc>
                <a:spcPts val="3773"/>
              </a:lnSpc>
            </a:pPr>
          </a:p>
        </p:txBody>
      </p:sp>
      <p:sp>
        <p:nvSpPr>
          <p:cNvPr name="TextBox 9" id="9"/>
          <p:cNvSpPr txBox="true"/>
          <p:nvPr/>
        </p:nvSpPr>
        <p:spPr>
          <a:xfrm rot="0">
            <a:off x="571204" y="4167614"/>
            <a:ext cx="16116891" cy="1829435"/>
          </a:xfrm>
          <a:prstGeom prst="rect">
            <a:avLst/>
          </a:prstGeom>
        </p:spPr>
        <p:txBody>
          <a:bodyPr anchor="t" rtlCol="false" tIns="0" lIns="0" bIns="0" rIns="0">
            <a:spAutoFit/>
          </a:bodyPr>
          <a:lstStyle/>
          <a:p>
            <a:pPr algn="just">
              <a:lnSpc>
                <a:spcPts val="3640"/>
              </a:lnSpc>
            </a:pPr>
            <a:r>
              <a:rPr lang="en-US" sz="2600">
                <a:solidFill>
                  <a:srgbClr val="050E9B"/>
                </a:solidFill>
                <a:latin typeface="Times New Roman"/>
                <a:ea typeface="Times New Roman"/>
                <a:cs typeface="Times New Roman"/>
                <a:sym typeface="Times New Roman"/>
              </a:rPr>
              <a:t>•</a:t>
            </a:r>
            <a:r>
              <a:rPr lang="en-US" sz="2600">
                <a:solidFill>
                  <a:srgbClr val="000000"/>
                </a:solidFill>
                <a:latin typeface="Times New Roman"/>
                <a:ea typeface="Times New Roman"/>
                <a:cs typeface="Times New Roman"/>
                <a:sym typeface="Times New Roman"/>
              </a:rPr>
              <a:t> </a:t>
            </a:r>
            <a:r>
              <a:rPr lang="en-US" sz="2600" b="true">
                <a:solidFill>
                  <a:srgbClr val="000000"/>
                </a:solidFill>
                <a:latin typeface="Times New Roman Bold"/>
                <a:ea typeface="Times New Roman Bold"/>
                <a:cs typeface="Times New Roman Bold"/>
                <a:sym typeface="Times New Roman Bold"/>
              </a:rPr>
              <a:t>Facial Landmark Coordinates</a:t>
            </a:r>
            <a:r>
              <a:rPr lang="en-US" sz="2600" b="true">
                <a:solidFill>
                  <a:srgbClr val="050E9B"/>
                </a:solidFill>
                <a:latin typeface="Times New Roman Bold"/>
                <a:ea typeface="Times New Roman Bold"/>
                <a:cs typeface="Times New Roman Bold"/>
                <a:sym typeface="Times New Roman Bold"/>
              </a:rPr>
              <a:t> </a:t>
            </a:r>
            <a:r>
              <a:rPr lang="en-US" sz="2600">
                <a:solidFill>
                  <a:srgbClr val="050E9B"/>
                </a:solidFill>
                <a:latin typeface="Times New Roman"/>
                <a:ea typeface="Times New Roman"/>
                <a:cs typeface="Times New Roman"/>
                <a:sym typeface="Times New Roman"/>
              </a:rPr>
              <a:t>– numerical landmark points around the eyes, mouth, and facial structure.</a:t>
            </a:r>
          </a:p>
          <a:p>
            <a:pPr algn="just">
              <a:lnSpc>
                <a:spcPts val="3640"/>
              </a:lnSpc>
            </a:pPr>
            <a:r>
              <a:rPr lang="en-US" sz="2600">
                <a:solidFill>
                  <a:srgbClr val="050E9B"/>
                </a:solidFill>
                <a:latin typeface="Times New Roman"/>
                <a:ea typeface="Times New Roman"/>
                <a:cs typeface="Times New Roman"/>
                <a:sym typeface="Times New Roman"/>
              </a:rPr>
              <a:t> • </a:t>
            </a:r>
            <a:r>
              <a:rPr lang="en-US" sz="2600" b="true">
                <a:solidFill>
                  <a:srgbClr val="000000"/>
                </a:solidFill>
                <a:latin typeface="Times New Roman Bold"/>
                <a:ea typeface="Times New Roman Bold"/>
                <a:cs typeface="Times New Roman Bold"/>
                <a:sym typeface="Times New Roman Bold"/>
              </a:rPr>
              <a:t>Eye State Labels</a:t>
            </a:r>
            <a:r>
              <a:rPr lang="en-US" sz="2600">
                <a:solidFill>
                  <a:srgbClr val="050E9B"/>
                </a:solidFill>
                <a:latin typeface="Times New Roman"/>
                <a:ea typeface="Times New Roman"/>
                <a:cs typeface="Times New Roman"/>
                <a:sym typeface="Times New Roman"/>
              </a:rPr>
              <a:t> – classification tags such as open, closed, or blinking.</a:t>
            </a:r>
          </a:p>
          <a:p>
            <a:pPr algn="just">
              <a:lnSpc>
                <a:spcPts val="3640"/>
              </a:lnSpc>
            </a:pPr>
            <a:r>
              <a:rPr lang="en-US" sz="2600">
                <a:solidFill>
                  <a:srgbClr val="050E9B"/>
                </a:solidFill>
                <a:latin typeface="Times New Roman"/>
                <a:ea typeface="Times New Roman"/>
                <a:cs typeface="Times New Roman"/>
                <a:sym typeface="Times New Roman"/>
              </a:rPr>
              <a:t> •</a:t>
            </a:r>
            <a:r>
              <a:rPr lang="en-US" sz="2600">
                <a:solidFill>
                  <a:srgbClr val="000000"/>
                </a:solidFill>
                <a:latin typeface="Times New Roman"/>
                <a:ea typeface="Times New Roman"/>
                <a:cs typeface="Times New Roman"/>
                <a:sym typeface="Times New Roman"/>
              </a:rPr>
              <a:t> </a:t>
            </a:r>
            <a:r>
              <a:rPr lang="en-US" sz="2600" b="true">
                <a:solidFill>
                  <a:srgbClr val="000000"/>
                </a:solidFill>
                <a:latin typeface="Times New Roman Bold"/>
                <a:ea typeface="Times New Roman Bold"/>
                <a:cs typeface="Times New Roman Bold"/>
                <a:sym typeface="Times New Roman Bold"/>
              </a:rPr>
              <a:t>Mouth Activity Labels</a:t>
            </a:r>
            <a:r>
              <a:rPr lang="en-US" sz="2600" b="true">
                <a:solidFill>
                  <a:srgbClr val="050E9B"/>
                </a:solidFill>
                <a:latin typeface="Times New Roman Bold"/>
                <a:ea typeface="Times New Roman Bold"/>
                <a:cs typeface="Times New Roman Bold"/>
                <a:sym typeface="Times New Roman Bold"/>
              </a:rPr>
              <a:t> </a:t>
            </a:r>
            <a:r>
              <a:rPr lang="en-US" sz="2600">
                <a:solidFill>
                  <a:srgbClr val="050E9B"/>
                </a:solidFill>
                <a:latin typeface="Times New Roman"/>
                <a:ea typeface="Times New Roman"/>
                <a:cs typeface="Times New Roman"/>
                <a:sym typeface="Times New Roman"/>
              </a:rPr>
              <a:t>– used for identifying yawning patterns.</a:t>
            </a:r>
          </a:p>
          <a:p>
            <a:pPr algn="just">
              <a:lnSpc>
                <a:spcPts val="3640"/>
              </a:lnSpc>
            </a:pPr>
            <a:r>
              <a:rPr lang="en-US" sz="2600">
                <a:solidFill>
                  <a:srgbClr val="050E9B"/>
                </a:solidFill>
                <a:latin typeface="Times New Roman"/>
                <a:ea typeface="Times New Roman"/>
                <a:cs typeface="Times New Roman"/>
                <a:sym typeface="Times New Roman"/>
              </a:rPr>
              <a:t> • </a:t>
            </a:r>
            <a:r>
              <a:rPr lang="en-US" sz="2600" b="true">
                <a:solidFill>
                  <a:srgbClr val="000000"/>
                </a:solidFill>
                <a:latin typeface="Times New Roman Bold"/>
                <a:ea typeface="Times New Roman Bold"/>
                <a:cs typeface="Times New Roman Bold"/>
                <a:sym typeface="Times New Roman Bold"/>
              </a:rPr>
              <a:t>Frame-Level Metadata </a:t>
            </a:r>
            <a:r>
              <a:rPr lang="en-US" sz="2600">
                <a:solidFill>
                  <a:srgbClr val="050E9B"/>
                </a:solidFill>
                <a:latin typeface="Times New Roman"/>
                <a:ea typeface="Times New Roman"/>
                <a:cs typeface="Times New Roman"/>
                <a:sym typeface="Times New Roman"/>
              </a:rPr>
              <a:t>– timestamps and image/frame indices for sequence tracking.</a:t>
            </a:r>
          </a:p>
        </p:txBody>
      </p:sp>
      <p:sp>
        <p:nvSpPr>
          <p:cNvPr name="TextBox 10" id="10"/>
          <p:cNvSpPr txBox="true"/>
          <p:nvPr/>
        </p:nvSpPr>
        <p:spPr>
          <a:xfrm rot="0">
            <a:off x="2450560" y="6187549"/>
            <a:ext cx="14237536" cy="3512656"/>
          </a:xfrm>
          <a:prstGeom prst="rect">
            <a:avLst/>
          </a:prstGeom>
        </p:spPr>
        <p:txBody>
          <a:bodyPr anchor="t" rtlCol="false" tIns="0" lIns="0" bIns="0" rIns="0">
            <a:spAutoFit/>
          </a:bodyPr>
          <a:lstStyle/>
          <a:p>
            <a:pPr algn="l" marL="432267" indent="-216133" lvl="1">
              <a:lnSpc>
                <a:spcPts val="2803"/>
              </a:lnSpc>
              <a:buFont typeface="Arial"/>
              <a:buChar char="•"/>
            </a:pPr>
            <a:r>
              <a:rPr lang="en-US" b="true" sz="2002">
                <a:solidFill>
                  <a:srgbClr val="000000"/>
                </a:solidFill>
                <a:latin typeface="Times New Roman Bold"/>
                <a:ea typeface="Times New Roman Bold"/>
                <a:cs typeface="Times New Roman Bold"/>
                <a:sym typeface="Times New Roman Bold"/>
              </a:rPr>
              <a:t>Dataset Frequency:</a:t>
            </a:r>
          </a:p>
          <a:p>
            <a:pPr algn="l">
              <a:lnSpc>
                <a:spcPts val="2803"/>
              </a:lnSpc>
            </a:pPr>
            <a:r>
              <a:rPr lang="en-US" sz="2002">
                <a:solidFill>
                  <a:srgbClr val="050E9B"/>
                </a:solidFill>
                <a:latin typeface="Times New Roman"/>
                <a:ea typeface="Times New Roman"/>
                <a:cs typeface="Times New Roman"/>
                <a:sym typeface="Times New Roman"/>
              </a:rPr>
              <a:t>      </a:t>
            </a:r>
            <a:r>
              <a:rPr lang="en-US" sz="2002">
                <a:solidFill>
                  <a:srgbClr val="050E9B"/>
                </a:solidFill>
                <a:latin typeface="Times New Roman"/>
                <a:ea typeface="Times New Roman"/>
                <a:cs typeface="Times New Roman"/>
                <a:sym typeface="Times New Roman"/>
              </a:rPr>
              <a:t>Data samples are typically extracted from continuous video feeds and stored frame-by-frame, enabling temporal  analysis such as blink rate and eye closure duration.</a:t>
            </a:r>
          </a:p>
          <a:p>
            <a:pPr algn="l" marL="432267" indent="-216133" lvl="1">
              <a:lnSpc>
                <a:spcPts val="2803"/>
              </a:lnSpc>
              <a:buFont typeface="Arial"/>
              <a:buChar char="•"/>
            </a:pPr>
            <a:r>
              <a:rPr lang="en-US" b="true" sz="2002">
                <a:solidFill>
                  <a:srgbClr val="000000"/>
                </a:solidFill>
                <a:latin typeface="Times New Roman Bold"/>
                <a:ea typeface="Times New Roman Bold"/>
                <a:cs typeface="Times New Roman Bold"/>
                <a:sym typeface="Times New Roman Bold"/>
              </a:rPr>
              <a:t>Handling Missing &amp; Noisy Data:</a:t>
            </a:r>
          </a:p>
          <a:p>
            <a:pPr algn="l">
              <a:lnSpc>
                <a:spcPts val="2803"/>
              </a:lnSpc>
            </a:pPr>
            <a:r>
              <a:rPr lang="en-US" sz="2002">
                <a:solidFill>
                  <a:srgbClr val="050E9B"/>
                </a:solidFill>
                <a:latin typeface="Times New Roman"/>
                <a:ea typeface="Times New Roman"/>
                <a:cs typeface="Times New Roman"/>
                <a:sym typeface="Times New Roman"/>
              </a:rPr>
              <a:t>      Techniques such as interpolation, filtering, and face-tracking validation are applied to prevent incorrect fatigue detection due to lost facial landmarks or tracking errors.</a:t>
            </a:r>
          </a:p>
          <a:p>
            <a:pPr algn="l" marL="432267" indent="-216133" lvl="1">
              <a:lnSpc>
                <a:spcPts val="2803"/>
              </a:lnSpc>
              <a:buFont typeface="Arial"/>
              <a:buChar char="•"/>
            </a:pPr>
            <a:r>
              <a:rPr lang="en-US" b="true" sz="2002">
                <a:solidFill>
                  <a:srgbClr val="000000"/>
                </a:solidFill>
                <a:latin typeface="Times New Roman Bold"/>
                <a:ea typeface="Times New Roman Bold"/>
                <a:cs typeface="Times New Roman Bold"/>
                <a:sym typeface="Times New Roman Bold"/>
              </a:rPr>
              <a:t>Data Integrity Notes:</a:t>
            </a:r>
          </a:p>
          <a:p>
            <a:pPr algn="l">
              <a:lnSpc>
                <a:spcPts val="2803"/>
              </a:lnSpc>
            </a:pPr>
            <a:r>
              <a:rPr lang="en-US" sz="2002">
                <a:solidFill>
                  <a:srgbClr val="050E9B"/>
                </a:solidFill>
                <a:latin typeface="Times New Roman"/>
                <a:ea typeface="Times New Roman"/>
                <a:cs typeface="Times New Roman"/>
                <a:sym typeface="Times New Roman"/>
              </a:rPr>
              <a:t>      </a:t>
            </a:r>
            <a:r>
              <a:rPr lang="en-US" sz="2002">
                <a:solidFill>
                  <a:srgbClr val="050E9B"/>
                </a:solidFill>
                <a:latin typeface="Times New Roman"/>
                <a:ea typeface="Times New Roman"/>
                <a:cs typeface="Times New Roman"/>
                <a:sym typeface="Times New Roman"/>
              </a:rPr>
              <a:t> Some samples may include lighting variation, head movement, or partial occlusion, requiring preprocessing to maintain consistency and model accuracy.</a:t>
            </a:r>
          </a:p>
          <a:p>
            <a:pPr algn="l">
              <a:lnSpc>
                <a:spcPts val="2675"/>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729343" y="-740607"/>
            <a:ext cx="3059915" cy="4114800"/>
          </a:xfrm>
          <a:custGeom>
            <a:avLst/>
            <a:gdLst/>
            <a:ahLst/>
            <a:cxnLst/>
            <a:rect r="r" b="b" t="t" l="l"/>
            <a:pathLst>
              <a:path h="4114800" w="3059915">
                <a:moveTo>
                  <a:pt x="0" y="0"/>
                </a:moveTo>
                <a:lnTo>
                  <a:pt x="3059914" y="0"/>
                </a:lnTo>
                <a:lnTo>
                  <a:pt x="3059914"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354269" y="1440187"/>
            <a:ext cx="15015151" cy="1280160"/>
          </a:xfrm>
          <a:prstGeom prst="rect">
            <a:avLst/>
          </a:prstGeom>
        </p:spPr>
        <p:txBody>
          <a:bodyPr anchor="t" rtlCol="false" tIns="0" lIns="0" bIns="0" rIns="0">
            <a:spAutoFit/>
          </a:bodyPr>
          <a:lstStyle/>
          <a:p>
            <a:pPr algn="ctr">
              <a:lnSpc>
                <a:spcPts val="5040"/>
              </a:lnSpc>
            </a:pPr>
            <a:r>
              <a:rPr lang="en-US" b="true" sz="3600">
                <a:solidFill>
                  <a:srgbClr val="000000"/>
                </a:solidFill>
                <a:latin typeface="Times New Roman Bold"/>
                <a:ea typeface="Times New Roman Bold"/>
                <a:cs typeface="Times New Roman Bold"/>
                <a:sym typeface="Times New Roman Bold"/>
              </a:rPr>
              <a:t>REALTIME WEBCAM DETECTION  SYSTEM</a:t>
            </a:r>
          </a:p>
          <a:p>
            <a:pPr algn="ctr">
              <a:lnSpc>
                <a:spcPts val="5040"/>
              </a:lnSpc>
            </a:pPr>
          </a:p>
        </p:txBody>
      </p:sp>
      <p:sp>
        <p:nvSpPr>
          <p:cNvPr name="TextBox 8" id="8"/>
          <p:cNvSpPr txBox="true"/>
          <p:nvPr/>
        </p:nvSpPr>
        <p:spPr>
          <a:xfrm rot="0">
            <a:off x="1354269" y="2663197"/>
            <a:ext cx="15905031" cy="8032058"/>
          </a:xfrm>
          <a:prstGeom prst="rect">
            <a:avLst/>
          </a:prstGeom>
        </p:spPr>
        <p:txBody>
          <a:bodyPr anchor="t" rtlCol="false" tIns="0" lIns="0" bIns="0" rIns="0">
            <a:spAutoFit/>
          </a:bodyPr>
          <a:lstStyle/>
          <a:p>
            <a:pPr algn="l">
              <a:lnSpc>
                <a:spcPts val="2900"/>
              </a:lnSpc>
            </a:pPr>
            <a:r>
              <a:rPr lang="en-US" sz="2071" b="true">
                <a:solidFill>
                  <a:srgbClr val="050E9B"/>
                </a:solidFill>
                <a:latin typeface="Times New Roman Bold"/>
                <a:ea typeface="Times New Roman Bold"/>
                <a:cs typeface="Times New Roman Bold"/>
                <a:sym typeface="Times New Roman Bold"/>
              </a:rPr>
              <a:t>Objective</a:t>
            </a:r>
            <a:r>
              <a:rPr lang="en-US" sz="2071" b="true">
                <a:solidFill>
                  <a:srgbClr val="000000"/>
                </a:solidFill>
                <a:latin typeface="Times New Roman Bold"/>
                <a:ea typeface="Times New Roman Bold"/>
                <a:cs typeface="Times New Roman Bold"/>
                <a:sym typeface="Times New Roman Bold"/>
              </a:rPr>
              <a:t>: </a:t>
            </a:r>
            <a:r>
              <a:rPr lang="en-US" sz="2071">
                <a:solidFill>
                  <a:srgbClr val="000000"/>
                </a:solidFill>
                <a:latin typeface="Times New Roman"/>
                <a:ea typeface="Times New Roman"/>
                <a:cs typeface="Times New Roman"/>
                <a:sym typeface="Times New Roman"/>
              </a:rPr>
              <a:t>To continuously monitor the user in real time and detect signs of fatigue by analyzing facial movements such as blinking patterns, prolonged eye closure, and yawning behavior using a webcam feed.</a:t>
            </a:r>
          </a:p>
          <a:p>
            <a:pPr algn="l">
              <a:lnSpc>
                <a:spcPts val="2900"/>
              </a:lnSpc>
            </a:pPr>
            <a:r>
              <a:rPr lang="en-US" sz="2071" b="true">
                <a:solidFill>
                  <a:srgbClr val="005BE3"/>
                </a:solidFill>
                <a:latin typeface="Times New Roman Bold"/>
                <a:ea typeface="Times New Roman Bold"/>
                <a:cs typeface="Times New Roman Bold"/>
                <a:sym typeface="Times New Roman Bold"/>
              </a:rPr>
              <a:t>Method Applied:</a:t>
            </a:r>
          </a:p>
          <a:p>
            <a:pPr algn="l" marL="447234" indent="-223617" lvl="1">
              <a:lnSpc>
                <a:spcPts val="2900"/>
              </a:lnSpc>
              <a:buFont typeface="Arial"/>
              <a:buChar char="•"/>
            </a:pPr>
            <a:r>
              <a:rPr lang="en-US" sz="2071">
                <a:solidFill>
                  <a:srgbClr val="000000"/>
                </a:solidFill>
                <a:latin typeface="Times New Roman"/>
                <a:ea typeface="Times New Roman"/>
                <a:cs typeface="Times New Roman"/>
                <a:sym typeface="Times New Roman"/>
              </a:rPr>
              <a:t>The system uses MediaPipe FaceMesh to track facial landmarks in every video frame and extract eye and mouth-related coordinates.</a:t>
            </a:r>
          </a:p>
          <a:p>
            <a:pPr algn="l" marL="447234" indent="-223617" lvl="1">
              <a:lnSpc>
                <a:spcPts val="2900"/>
              </a:lnSpc>
              <a:buFont typeface="Arial"/>
              <a:buChar char="•"/>
            </a:pPr>
            <a:r>
              <a:rPr lang="en-US" sz="2071">
                <a:solidFill>
                  <a:srgbClr val="000000"/>
                </a:solidFill>
                <a:latin typeface="Times New Roman"/>
                <a:ea typeface="Times New Roman"/>
                <a:cs typeface="Times New Roman"/>
                <a:sym typeface="Times New Roman"/>
              </a:rPr>
              <a:t>Key metrics such as Eye Aspect Ratio (EAR) and Mouth Aspect Ratio (MAR) are calculated to determine blinking frequency, eye-closure duration, and yawning patterns</a:t>
            </a:r>
          </a:p>
          <a:p>
            <a:pPr algn="l">
              <a:lnSpc>
                <a:spcPts val="2900"/>
              </a:lnSpc>
            </a:pPr>
            <a:r>
              <a:rPr lang="en-US" sz="2071" b="true">
                <a:solidFill>
                  <a:srgbClr val="050E9B"/>
                </a:solidFill>
                <a:latin typeface="Times New Roman Bold"/>
                <a:ea typeface="Times New Roman Bold"/>
                <a:cs typeface="Times New Roman Bold"/>
                <a:sym typeface="Times New Roman Bold"/>
              </a:rPr>
              <a:t>Model Applied:</a:t>
            </a:r>
            <a:r>
              <a:rPr lang="en-US" sz="2071" b="true">
                <a:solidFill>
                  <a:srgbClr val="000000"/>
                </a:solidFill>
                <a:latin typeface="Times New Roman Bold"/>
                <a:ea typeface="Times New Roman Bold"/>
                <a:cs typeface="Times New Roman Bold"/>
                <a:sym typeface="Times New Roman Bold"/>
              </a:rPr>
              <a:t> </a:t>
            </a:r>
            <a:r>
              <a:rPr lang="en-US" sz="2071">
                <a:solidFill>
                  <a:srgbClr val="000000"/>
                </a:solidFill>
                <a:latin typeface="Times New Roman"/>
                <a:ea typeface="Times New Roman"/>
                <a:cs typeface="Times New Roman"/>
                <a:sym typeface="Times New Roman"/>
              </a:rPr>
              <a:t>Rule-Based Classification with Facial Landmark Tracking</a:t>
            </a:r>
          </a:p>
          <a:p>
            <a:pPr algn="l" marL="447234" indent="-223617" lvl="1">
              <a:lnSpc>
                <a:spcPts val="2900"/>
              </a:lnSpc>
              <a:buFont typeface="Arial"/>
              <a:buChar char="•"/>
            </a:pPr>
            <a:r>
              <a:rPr lang="en-US" sz="2071">
                <a:solidFill>
                  <a:srgbClr val="000000"/>
                </a:solidFill>
                <a:latin typeface="Times New Roman"/>
                <a:ea typeface="Times New Roman"/>
                <a:cs typeface="Times New Roman"/>
                <a:sym typeface="Times New Roman"/>
              </a:rPr>
              <a:t>Uses</a:t>
            </a:r>
            <a:r>
              <a:rPr lang="en-US" b="true" sz="2071">
                <a:solidFill>
                  <a:srgbClr val="000000"/>
                </a:solidFill>
                <a:latin typeface="Times New Roman Bold"/>
                <a:ea typeface="Times New Roman Bold"/>
                <a:cs typeface="Times New Roman Bold"/>
                <a:sym typeface="Times New Roman Bold"/>
              </a:rPr>
              <a:t> MediaPipe FaceMesh </a:t>
            </a:r>
            <a:r>
              <a:rPr lang="en-US" sz="2071">
                <a:solidFill>
                  <a:srgbClr val="000000"/>
                </a:solidFill>
                <a:latin typeface="Times New Roman"/>
                <a:ea typeface="Times New Roman"/>
                <a:cs typeface="Times New Roman"/>
                <a:sym typeface="Times New Roman"/>
              </a:rPr>
              <a:t>to extract facial landmark points around the eyes and mouth.</a:t>
            </a:r>
          </a:p>
          <a:p>
            <a:pPr algn="l" marL="447234" indent="-223617" lvl="1">
              <a:lnSpc>
                <a:spcPts val="2900"/>
              </a:lnSpc>
              <a:buFont typeface="Arial"/>
              <a:buChar char="•"/>
            </a:pPr>
            <a:r>
              <a:rPr lang="en-US" sz="2071">
                <a:solidFill>
                  <a:srgbClr val="000000"/>
                </a:solidFill>
                <a:latin typeface="Times New Roman"/>
                <a:ea typeface="Times New Roman"/>
                <a:cs typeface="Times New Roman"/>
                <a:sym typeface="Times New Roman"/>
              </a:rPr>
              <a:t>Detects fatigue indicators using computed metrics such as </a:t>
            </a:r>
            <a:r>
              <a:rPr lang="en-US" b="true" sz="2071">
                <a:solidFill>
                  <a:srgbClr val="000000"/>
                </a:solidFill>
                <a:latin typeface="Times New Roman Bold"/>
                <a:ea typeface="Times New Roman Bold"/>
                <a:cs typeface="Times New Roman Bold"/>
                <a:sym typeface="Times New Roman Bold"/>
              </a:rPr>
              <a:t>Eye Aspect Ratio (EAR) and Mouth Aspect Ratio (MAR).</a:t>
            </a:r>
          </a:p>
          <a:p>
            <a:pPr algn="l" marL="447234" indent="-223617" lvl="1">
              <a:lnSpc>
                <a:spcPts val="2900"/>
              </a:lnSpc>
              <a:buFont typeface="Arial"/>
              <a:buChar char="•"/>
            </a:pPr>
            <a:r>
              <a:rPr lang="en-US" sz="2071">
                <a:solidFill>
                  <a:srgbClr val="000000"/>
                </a:solidFill>
                <a:latin typeface="Times New Roman"/>
                <a:ea typeface="Times New Roman"/>
                <a:cs typeface="Times New Roman"/>
                <a:sym typeface="Times New Roman"/>
              </a:rPr>
              <a:t>A rule-driven logic evaluates temporal patterns (e.g., how long eyes remain closed or how long a yawn lasts) to classify fatigue levels.</a:t>
            </a:r>
          </a:p>
          <a:p>
            <a:pPr algn="l">
              <a:lnSpc>
                <a:spcPts val="2900"/>
              </a:lnSpc>
            </a:pPr>
            <a:r>
              <a:rPr lang="en-US" sz="2071" b="true">
                <a:solidFill>
                  <a:srgbClr val="050E9B"/>
                </a:solidFill>
                <a:latin typeface="Times New Roman Bold"/>
                <a:ea typeface="Times New Roman Bold"/>
                <a:cs typeface="Times New Roman Bold"/>
                <a:sym typeface="Times New Roman Bold"/>
              </a:rPr>
              <a:t>Model:</a:t>
            </a:r>
          </a:p>
          <a:p>
            <a:pPr algn="l" marL="447234" indent="-223617" lvl="1">
              <a:lnSpc>
                <a:spcPts val="2900"/>
              </a:lnSpc>
              <a:buFont typeface="Arial"/>
              <a:buChar char="•"/>
            </a:pPr>
            <a:r>
              <a:rPr lang="en-US" sz="2071">
                <a:solidFill>
                  <a:srgbClr val="000000"/>
                </a:solidFill>
                <a:latin typeface="Times New Roman"/>
                <a:ea typeface="Times New Roman"/>
                <a:cs typeface="Times New Roman"/>
                <a:sym typeface="Times New Roman"/>
              </a:rPr>
              <a:t>Lightweight, real-time detection model optimized for continuous frame processing.</a:t>
            </a:r>
          </a:p>
          <a:p>
            <a:pPr algn="l" marL="447234" indent="-223617" lvl="1">
              <a:lnSpc>
                <a:spcPts val="2900"/>
              </a:lnSpc>
              <a:buFont typeface="Arial"/>
              <a:buChar char="•"/>
            </a:pPr>
            <a:r>
              <a:rPr lang="en-US" sz="2071">
                <a:solidFill>
                  <a:srgbClr val="000000"/>
                </a:solidFill>
                <a:latin typeface="Times New Roman"/>
                <a:ea typeface="Times New Roman"/>
                <a:cs typeface="Times New Roman"/>
                <a:sym typeface="Times New Roman"/>
              </a:rPr>
              <a:t>EAR-based logic detects eye closure and blink frequency.</a:t>
            </a:r>
          </a:p>
          <a:p>
            <a:pPr algn="l" marL="447234" indent="-223617" lvl="1">
              <a:lnSpc>
                <a:spcPts val="2900"/>
              </a:lnSpc>
              <a:buFont typeface="Arial"/>
              <a:buChar char="•"/>
            </a:pPr>
            <a:r>
              <a:rPr lang="en-US" sz="2071">
                <a:solidFill>
                  <a:srgbClr val="000000"/>
                </a:solidFill>
                <a:latin typeface="Times New Roman"/>
                <a:ea typeface="Times New Roman"/>
                <a:cs typeface="Times New Roman"/>
                <a:sym typeface="Times New Roman"/>
              </a:rPr>
              <a:t>MAR-based logic identifies yawning behavior.</a:t>
            </a:r>
          </a:p>
          <a:p>
            <a:pPr algn="l" marL="447234" indent="-223617" lvl="1">
              <a:lnSpc>
                <a:spcPts val="2900"/>
              </a:lnSpc>
              <a:buFont typeface="Arial"/>
              <a:buChar char="•"/>
            </a:pPr>
            <a:r>
              <a:rPr lang="en-US" sz="2071">
                <a:solidFill>
                  <a:srgbClr val="000000"/>
                </a:solidFill>
                <a:latin typeface="Times New Roman"/>
                <a:ea typeface="Times New Roman"/>
                <a:cs typeface="Times New Roman"/>
                <a:sym typeface="Times New Roman"/>
              </a:rPr>
              <a:t>The system transitions between states such as </a:t>
            </a:r>
            <a:r>
              <a:rPr lang="en-US" b="true" sz="2071">
                <a:solidFill>
                  <a:srgbClr val="000000"/>
                </a:solidFill>
                <a:latin typeface="Times New Roman Bold"/>
                <a:ea typeface="Times New Roman Bold"/>
                <a:cs typeface="Times New Roman Bold"/>
                <a:sym typeface="Times New Roman Bold"/>
              </a:rPr>
              <a:t>Normal → Warning → Fatigued based on threshold values and time duration</a:t>
            </a:r>
          </a:p>
          <a:p>
            <a:pPr algn="l">
              <a:lnSpc>
                <a:spcPts val="2615"/>
              </a:lnSpc>
            </a:pPr>
          </a:p>
          <a:p>
            <a:pPr algn="l">
              <a:lnSpc>
                <a:spcPts val="2615"/>
              </a:lnSpc>
            </a:pPr>
            <a:r>
              <a:rPr lang="en-US" sz="1868" b="true">
                <a:solidFill>
                  <a:srgbClr val="000000"/>
                </a:solidFill>
                <a:latin typeface="Times New Roman Bold"/>
                <a:ea typeface="Times New Roman Bold"/>
                <a:cs typeface="Times New Roman Bold"/>
                <a:sym typeface="Times New Roman Bold"/>
              </a:rPr>
              <a:t>.</a:t>
            </a:r>
          </a:p>
          <a:p>
            <a:pPr algn="l">
              <a:lnSpc>
                <a:spcPts val="3126"/>
              </a:lnSpc>
            </a:pPr>
          </a:p>
          <a:p>
            <a:pPr algn="l">
              <a:lnSpc>
                <a:spcPts val="3126"/>
              </a:lnSpc>
            </a:pPr>
          </a:p>
          <a:p>
            <a:pPr algn="l">
              <a:lnSpc>
                <a:spcPts val="3126"/>
              </a:lnSpc>
            </a:pPr>
          </a:p>
          <a:p>
            <a:pPr algn="l">
              <a:lnSpc>
                <a:spcPts val="3126"/>
              </a:lnSpc>
            </a:pPr>
          </a:p>
          <a:p>
            <a:pPr algn="l">
              <a:lnSpc>
                <a:spcPts val="3126"/>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2224833" y="1505858"/>
            <a:ext cx="1616571" cy="641985"/>
          </a:xfrm>
          <a:prstGeom prst="rect">
            <a:avLst/>
          </a:prstGeom>
        </p:spPr>
        <p:txBody>
          <a:bodyPr anchor="t" rtlCol="false" tIns="0" lIns="0" bIns="0" rIns="0">
            <a:spAutoFit/>
          </a:bodyPr>
          <a:lstStyle/>
          <a:p>
            <a:pPr algn="ctr">
              <a:lnSpc>
                <a:spcPts val="5040"/>
              </a:lnSpc>
            </a:pPr>
            <a:r>
              <a:rPr lang="en-US" sz="3600" b="true">
                <a:solidFill>
                  <a:srgbClr val="000000"/>
                </a:solidFill>
                <a:latin typeface="Times New Roman Bold"/>
                <a:ea typeface="Times New Roman Bold"/>
                <a:cs typeface="Times New Roman Bold"/>
                <a:sym typeface="Times New Roman Bold"/>
              </a:rPr>
              <a:t>Process:</a:t>
            </a:r>
          </a:p>
        </p:txBody>
      </p:sp>
      <p:sp>
        <p:nvSpPr>
          <p:cNvPr name="TextBox 7" id="7"/>
          <p:cNvSpPr txBox="true"/>
          <p:nvPr/>
        </p:nvSpPr>
        <p:spPr>
          <a:xfrm rot="0">
            <a:off x="2224833" y="2081168"/>
            <a:ext cx="16063167" cy="4115435"/>
          </a:xfrm>
          <a:prstGeom prst="rect">
            <a:avLst/>
          </a:prstGeom>
        </p:spPr>
        <p:txBody>
          <a:bodyPr anchor="t" rtlCol="false" tIns="0" lIns="0" bIns="0" rIns="0">
            <a:spAutoFit/>
          </a:bodyPr>
          <a:lstStyle/>
          <a:p>
            <a:pPr algn="l" marL="561341" indent="-280670" lvl="1">
              <a:lnSpc>
                <a:spcPts val="3640"/>
              </a:lnSpc>
              <a:buFont typeface="Arial"/>
              <a:buChar char="•"/>
            </a:pPr>
            <a:r>
              <a:rPr lang="en-US" sz="2600">
                <a:solidFill>
                  <a:srgbClr val="000000"/>
                </a:solidFill>
                <a:latin typeface="Times New Roman"/>
                <a:ea typeface="Times New Roman"/>
                <a:cs typeface="Times New Roman"/>
                <a:sym typeface="Times New Roman"/>
              </a:rPr>
              <a:t>Vs code is the ide used in this app, with the help of streamlit &amp; also there is a past behaviour trends dashboard with days and fatigue data, yawn alarm eyeblink alarm etc.</a:t>
            </a:r>
          </a:p>
          <a:p>
            <a:pPr algn="l" marL="561341" indent="-280670"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Frame Capture: </a:t>
            </a:r>
            <a:r>
              <a:rPr lang="en-US" sz="2600">
                <a:solidFill>
                  <a:srgbClr val="000000"/>
                </a:solidFill>
                <a:latin typeface="Times New Roman"/>
                <a:ea typeface="Times New Roman"/>
                <a:cs typeface="Times New Roman"/>
                <a:sym typeface="Times New Roman"/>
              </a:rPr>
              <a:t>Webcam stream is continuously read in real time.</a:t>
            </a:r>
          </a:p>
          <a:p>
            <a:pPr algn="l" marL="561341" indent="-280670"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Landmark Detection:</a:t>
            </a:r>
            <a:r>
              <a:rPr lang="en-US" sz="2600">
                <a:solidFill>
                  <a:srgbClr val="000000"/>
                </a:solidFill>
                <a:latin typeface="Times New Roman"/>
                <a:ea typeface="Times New Roman"/>
                <a:cs typeface="Times New Roman"/>
                <a:sym typeface="Times New Roman"/>
              </a:rPr>
              <a:t> MediaPipe extracts face points per frame.</a:t>
            </a:r>
          </a:p>
          <a:p>
            <a:pPr algn="l" marL="561341" indent="-280670"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Feature Extraction: </a:t>
            </a:r>
            <a:r>
              <a:rPr lang="en-US" sz="2600">
                <a:solidFill>
                  <a:srgbClr val="000000"/>
                </a:solidFill>
                <a:latin typeface="Times New Roman"/>
                <a:ea typeface="Times New Roman"/>
                <a:cs typeface="Times New Roman"/>
                <a:sym typeface="Times New Roman"/>
              </a:rPr>
              <a:t>EAR, MAR, blink count, and eye-closure time are computed.</a:t>
            </a:r>
          </a:p>
          <a:p>
            <a:pPr algn="l" marL="561341" indent="-280670"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Decision Logic: </a:t>
            </a:r>
            <a:r>
              <a:rPr lang="en-US" sz="2600">
                <a:solidFill>
                  <a:srgbClr val="000000"/>
                </a:solidFill>
                <a:latin typeface="Times New Roman"/>
                <a:ea typeface="Times New Roman"/>
                <a:cs typeface="Times New Roman"/>
                <a:sym typeface="Times New Roman"/>
              </a:rPr>
              <a:t>System analyzes short-term and long-term trends for fatigue.</a:t>
            </a:r>
          </a:p>
          <a:p>
            <a:pPr algn="l" marL="561341" indent="-280670"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Feedback: </a:t>
            </a:r>
            <a:r>
              <a:rPr lang="en-US" sz="2600">
                <a:solidFill>
                  <a:srgbClr val="000000"/>
                </a:solidFill>
                <a:latin typeface="Times New Roman"/>
                <a:ea typeface="Times New Roman"/>
                <a:cs typeface="Times New Roman"/>
                <a:sym typeface="Times New Roman"/>
              </a:rPr>
              <a:t>UI updates metrics live and triggers visual/audio alerts if fatigue is detected.</a:t>
            </a:r>
          </a:p>
          <a:p>
            <a:pPr algn="l">
              <a:lnSpc>
                <a:spcPts val="3640"/>
              </a:lnSpc>
            </a:pPr>
          </a:p>
          <a:p>
            <a:pPr algn="just">
              <a:lnSpc>
                <a:spcPts val="3640"/>
              </a:lnSpc>
            </a:pPr>
          </a:p>
        </p:txBody>
      </p:sp>
      <p:sp>
        <p:nvSpPr>
          <p:cNvPr name="TextBox 8" id="8"/>
          <p:cNvSpPr txBox="true"/>
          <p:nvPr/>
        </p:nvSpPr>
        <p:spPr>
          <a:xfrm rot="0">
            <a:off x="2435395" y="6251032"/>
            <a:ext cx="3052465" cy="641985"/>
          </a:xfrm>
          <a:prstGeom prst="rect">
            <a:avLst/>
          </a:prstGeom>
        </p:spPr>
        <p:txBody>
          <a:bodyPr anchor="t" rtlCol="false" tIns="0" lIns="0" bIns="0" rIns="0">
            <a:spAutoFit/>
          </a:bodyPr>
          <a:lstStyle/>
          <a:p>
            <a:pPr algn="ctr">
              <a:lnSpc>
                <a:spcPts val="5040"/>
              </a:lnSpc>
            </a:pPr>
            <a:r>
              <a:rPr lang="en-US" sz="3600" b="true">
                <a:solidFill>
                  <a:srgbClr val="000000"/>
                </a:solidFill>
                <a:latin typeface="Times New Roman Bold"/>
                <a:ea typeface="Times New Roman Bold"/>
                <a:cs typeface="Times New Roman Bold"/>
                <a:sym typeface="Times New Roman Bold"/>
              </a:rPr>
              <a:t>Input Features:</a:t>
            </a:r>
          </a:p>
        </p:txBody>
      </p:sp>
      <p:sp>
        <p:nvSpPr>
          <p:cNvPr name="TextBox 9" id="9"/>
          <p:cNvSpPr txBox="true"/>
          <p:nvPr/>
        </p:nvSpPr>
        <p:spPr>
          <a:xfrm rot="0">
            <a:off x="2558657" y="6976022"/>
            <a:ext cx="14003372" cy="2286635"/>
          </a:xfrm>
          <a:prstGeom prst="rect">
            <a:avLst/>
          </a:prstGeom>
        </p:spPr>
        <p:txBody>
          <a:bodyPr anchor="t" rtlCol="false" tIns="0" lIns="0" bIns="0" rIns="0">
            <a:spAutoFit/>
          </a:bodyPr>
          <a:lstStyle/>
          <a:p>
            <a:pPr algn="l" marL="561341" indent="-280670"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Eye Aspect Ratio (EAR): </a:t>
            </a:r>
            <a:r>
              <a:rPr lang="en-US" sz="2600">
                <a:solidFill>
                  <a:srgbClr val="000000"/>
                </a:solidFill>
                <a:latin typeface="Times New Roman"/>
                <a:ea typeface="Times New Roman"/>
                <a:cs typeface="Times New Roman"/>
                <a:sym typeface="Times New Roman"/>
              </a:rPr>
              <a:t>Measures eyelid distance to detect blinking and prolonged eye closure.</a:t>
            </a:r>
          </a:p>
          <a:p>
            <a:pPr algn="l" marL="561341" indent="-280670"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Mouth Aspect Ratio (MAR):</a:t>
            </a:r>
            <a:r>
              <a:rPr lang="en-US" sz="2600">
                <a:solidFill>
                  <a:srgbClr val="000000"/>
                </a:solidFill>
                <a:latin typeface="Times New Roman"/>
                <a:ea typeface="Times New Roman"/>
                <a:cs typeface="Times New Roman"/>
                <a:sym typeface="Times New Roman"/>
              </a:rPr>
              <a:t> Identifies yawning intensity and duration.</a:t>
            </a:r>
          </a:p>
          <a:p>
            <a:pPr algn="l" marL="561341" indent="-280670"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Blink Frequency: </a:t>
            </a:r>
            <a:r>
              <a:rPr lang="en-US" sz="2600">
                <a:solidFill>
                  <a:srgbClr val="000000"/>
                </a:solidFill>
                <a:latin typeface="Times New Roman"/>
                <a:ea typeface="Times New Roman"/>
                <a:cs typeface="Times New Roman"/>
                <a:sym typeface="Times New Roman"/>
              </a:rPr>
              <a:t>Number of blinks within a defined time window.</a:t>
            </a:r>
          </a:p>
          <a:p>
            <a:pPr algn="l" marL="561341" indent="-280670" lvl="1">
              <a:lnSpc>
                <a:spcPts val="3640"/>
              </a:lnSpc>
              <a:buFont typeface="Arial"/>
              <a:buChar char="•"/>
            </a:pPr>
            <a:r>
              <a:rPr lang="en-US" b="true" sz="2600">
                <a:solidFill>
                  <a:srgbClr val="000000"/>
                </a:solidFill>
                <a:latin typeface="Times New Roman Bold"/>
                <a:ea typeface="Times New Roman Bold"/>
                <a:cs typeface="Times New Roman Bold"/>
                <a:sym typeface="Times New Roman Bold"/>
              </a:rPr>
              <a:t>Timing Metrics: </a:t>
            </a:r>
            <a:r>
              <a:rPr lang="en-US" sz="2600">
                <a:solidFill>
                  <a:srgbClr val="000000"/>
                </a:solidFill>
                <a:latin typeface="Times New Roman"/>
                <a:ea typeface="Times New Roman"/>
                <a:cs typeface="Times New Roman"/>
                <a:sym typeface="Times New Roman"/>
              </a:rPr>
              <a:t>Duration of closed eyes and yawn intervals to determine fatigue severity.</a:t>
            </a:r>
          </a:p>
          <a:p>
            <a:pPr algn="ctr">
              <a:lnSpc>
                <a:spcPts val="3640"/>
              </a:lnSpc>
            </a:pPr>
            <a:r>
              <a:rPr lang="en-US" sz="2600">
                <a:solidFill>
                  <a:srgbClr val="000000"/>
                </a:solidFill>
                <a:latin typeface="Times New Roman"/>
                <a:ea typeface="Times New Roman"/>
                <a:cs typeface="Times New Roman"/>
                <a:sym typeface="Times New Roman"/>
              </a:rPr>
              <a:t>t</a:t>
            </a:r>
          </a:p>
        </p:txBody>
      </p:sp>
      <p:sp>
        <p:nvSpPr>
          <p:cNvPr name="Freeform 10" id="10"/>
          <p:cNvSpPr/>
          <p:nvPr/>
        </p:nvSpPr>
        <p:spPr>
          <a:xfrm flipH="false" flipV="false" rot="0">
            <a:off x="16562030" y="-1767459"/>
            <a:ext cx="3059915" cy="4114800"/>
          </a:xfrm>
          <a:custGeom>
            <a:avLst/>
            <a:gdLst/>
            <a:ahLst/>
            <a:cxnLst/>
            <a:rect r="r" b="b" t="t" l="l"/>
            <a:pathLst>
              <a:path h="4114800" w="3059915">
                <a:moveTo>
                  <a:pt x="0" y="0"/>
                </a:moveTo>
                <a:lnTo>
                  <a:pt x="3059915" y="0"/>
                </a:lnTo>
                <a:lnTo>
                  <a:pt x="3059915"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84626" y="-740607"/>
            <a:ext cx="5226651" cy="4114800"/>
          </a:xfrm>
          <a:custGeom>
            <a:avLst/>
            <a:gdLst/>
            <a:ahLst/>
            <a:cxnLst/>
            <a:rect r="r" b="b" t="t" l="l"/>
            <a:pathLst>
              <a:path h="4114800" w="5226651">
                <a:moveTo>
                  <a:pt x="0" y="0"/>
                </a:moveTo>
                <a:lnTo>
                  <a:pt x="5226652" y="0"/>
                </a:lnTo>
                <a:lnTo>
                  <a:pt x="522665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4645974" y="7042697"/>
            <a:ext cx="5226651" cy="4114800"/>
          </a:xfrm>
          <a:custGeom>
            <a:avLst/>
            <a:gdLst/>
            <a:ahLst/>
            <a:cxnLst/>
            <a:rect r="r" b="b" t="t" l="l"/>
            <a:pathLst>
              <a:path h="4114800" w="5226651">
                <a:moveTo>
                  <a:pt x="5226652" y="4114800"/>
                </a:moveTo>
                <a:lnTo>
                  <a:pt x="0" y="4114800"/>
                </a:lnTo>
                <a:lnTo>
                  <a:pt x="0" y="0"/>
                </a:lnTo>
                <a:lnTo>
                  <a:pt x="5226652" y="0"/>
                </a:lnTo>
                <a:lnTo>
                  <a:pt x="5226652"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true" rot="0">
            <a:off x="-501257" y="7042697"/>
            <a:ext cx="3059915" cy="4114800"/>
          </a:xfrm>
          <a:custGeom>
            <a:avLst/>
            <a:gdLst/>
            <a:ahLst/>
            <a:cxnLst/>
            <a:rect r="r" b="b" t="t" l="l"/>
            <a:pathLst>
              <a:path h="4114800" w="3059915">
                <a:moveTo>
                  <a:pt x="3059914" y="4114800"/>
                </a:moveTo>
                <a:lnTo>
                  <a:pt x="0" y="4114800"/>
                </a:lnTo>
                <a:lnTo>
                  <a:pt x="0" y="0"/>
                </a:lnTo>
                <a:lnTo>
                  <a:pt x="3059914" y="0"/>
                </a:lnTo>
                <a:lnTo>
                  <a:pt x="3059914" y="411480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220390" y="-1028700"/>
            <a:ext cx="3059915" cy="4114800"/>
          </a:xfrm>
          <a:custGeom>
            <a:avLst/>
            <a:gdLst/>
            <a:ahLst/>
            <a:cxnLst/>
            <a:rect r="r" b="b" t="t" l="l"/>
            <a:pathLst>
              <a:path h="4114800" w="3059915">
                <a:moveTo>
                  <a:pt x="0" y="0"/>
                </a:moveTo>
                <a:lnTo>
                  <a:pt x="3059915" y="0"/>
                </a:lnTo>
                <a:lnTo>
                  <a:pt x="3059915"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637624" y="1663383"/>
            <a:ext cx="15621676" cy="6912609"/>
          </a:xfrm>
          <a:prstGeom prst="rect">
            <a:avLst/>
          </a:prstGeom>
        </p:spPr>
        <p:txBody>
          <a:bodyPr anchor="t" rtlCol="false" tIns="0" lIns="0" bIns="0" rIns="0">
            <a:spAutoFit/>
          </a:bodyPr>
          <a:lstStyle/>
          <a:p>
            <a:pPr algn="l">
              <a:lnSpc>
                <a:spcPts val="2240"/>
              </a:lnSpc>
            </a:pPr>
            <a:r>
              <a:rPr lang="en-US" sz="1600">
                <a:solidFill>
                  <a:srgbClr val="000000"/>
                </a:solidFill>
                <a:latin typeface="Times New Roman"/>
                <a:ea typeface="Times New Roman"/>
                <a:cs typeface="Times New Roman"/>
                <a:sym typeface="Times New Roman"/>
              </a:rPr>
              <a:t>1.</a:t>
            </a:r>
            <a:r>
              <a:rPr lang="en-US" sz="1600" b="true">
                <a:solidFill>
                  <a:srgbClr val="000000"/>
                </a:solidFill>
                <a:latin typeface="Times New Roman Bold"/>
                <a:ea typeface="Times New Roman Bold"/>
                <a:cs typeface="Times New Roman Bold"/>
                <a:sym typeface="Times New Roman Bold"/>
              </a:rPr>
              <a:t> lfbmodel.yaml (Configuration/Architecture)</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Purpose: </a:t>
            </a:r>
            <a:r>
              <a:rPr lang="en-US" sz="1600">
                <a:solidFill>
                  <a:srgbClr val="000000"/>
                </a:solidFill>
                <a:latin typeface="Times New Roman"/>
                <a:ea typeface="Times New Roman"/>
                <a:cs typeface="Times New Roman"/>
                <a:sym typeface="Times New Roman"/>
              </a:rPr>
              <a:t>This is likely a Landmark Feature Boundary configuration file.</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Role: </a:t>
            </a:r>
            <a:r>
              <a:rPr lang="en-US" sz="1600">
                <a:solidFill>
                  <a:srgbClr val="000000"/>
                </a:solidFill>
                <a:latin typeface="Times New Roman"/>
                <a:ea typeface="Times New Roman"/>
                <a:cs typeface="Times New Roman"/>
                <a:sym typeface="Times New Roman"/>
              </a:rPr>
              <a:t>In facial tracking, .yaml files are often used to define the settings for a model—such as the input image size, the specific facial landmark points to track, or the threshold values for detection. It tells the code how to load and use the model weights.</a:t>
            </a:r>
          </a:p>
          <a:p>
            <a:pPr algn="l">
              <a:lnSpc>
                <a:spcPts val="2240"/>
              </a:lnSpc>
            </a:pPr>
            <a:r>
              <a:rPr lang="en-US" sz="1600">
                <a:solidFill>
                  <a:srgbClr val="000000"/>
                </a:solidFill>
                <a:latin typeface="Times New Roman"/>
                <a:ea typeface="Times New Roman"/>
                <a:cs typeface="Times New Roman"/>
                <a:sym typeface="Times New Roman"/>
              </a:rPr>
              <a:t>2. </a:t>
            </a:r>
            <a:r>
              <a:rPr lang="en-US" sz="1600" b="true">
                <a:solidFill>
                  <a:srgbClr val="000000"/>
                </a:solidFill>
                <a:latin typeface="Times New Roman Bold"/>
                <a:ea typeface="Times New Roman Bold"/>
                <a:cs typeface="Times New Roman Bold"/>
                <a:sym typeface="Times New Roman Bold"/>
              </a:rPr>
              <a:t>Rf.pipeline (The Decision Maker)</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Purpose:</a:t>
            </a:r>
            <a:r>
              <a:rPr lang="en-US" sz="1600">
                <a:solidFill>
                  <a:srgbClr val="000000"/>
                </a:solidFill>
                <a:latin typeface="Times New Roman"/>
                <a:ea typeface="Times New Roman"/>
                <a:cs typeface="Times New Roman"/>
                <a:sym typeface="Times New Roman"/>
              </a:rPr>
              <a:t> This is a Random Forest Pipeline.</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Role: </a:t>
            </a:r>
            <a:r>
              <a:rPr lang="en-US" sz="1600">
                <a:solidFill>
                  <a:srgbClr val="000000"/>
                </a:solidFill>
                <a:latin typeface="Times New Roman"/>
                <a:ea typeface="Times New Roman"/>
                <a:cs typeface="Times New Roman"/>
                <a:sym typeface="Times New Roman"/>
              </a:rPr>
              <a:t>Random Forest is an algorithm that uses multiple "decision trees" to reach a single result. A "pipeline" means it doesn't just contain the model, but also the preprocessing steps (like scaling the data or normalizing the EAR values).</a:t>
            </a:r>
          </a:p>
          <a:p>
            <a:pPr algn="l" marL="345449" indent="-172725" lvl="1">
              <a:lnSpc>
                <a:spcPts val="2240"/>
              </a:lnSpc>
              <a:buFont typeface="Arial"/>
              <a:buChar char="•"/>
            </a:pPr>
            <a:r>
              <a:rPr lang="en-US" sz="1600">
                <a:solidFill>
                  <a:srgbClr val="000000"/>
                </a:solidFill>
                <a:latin typeface="Times New Roman"/>
                <a:ea typeface="Times New Roman"/>
                <a:cs typeface="Times New Roman"/>
                <a:sym typeface="Times New Roman"/>
              </a:rPr>
              <a:t>In  app: It likely takes the raw EAR (Eye Aspect Ratio) and MAR (Mouth Aspect Ratio) numbers and decides: "Based on these 10 frames of data, is the driver actually falling asleep or just blinking?"</a:t>
            </a:r>
          </a:p>
          <a:p>
            <a:pPr algn="l">
              <a:lnSpc>
                <a:spcPts val="2240"/>
              </a:lnSpc>
            </a:pPr>
            <a:r>
              <a:rPr lang="en-US" sz="1600">
                <a:solidFill>
                  <a:srgbClr val="000000"/>
                </a:solidFill>
                <a:latin typeface="Times New Roman"/>
                <a:ea typeface="Times New Roman"/>
                <a:cs typeface="Times New Roman"/>
                <a:sym typeface="Times New Roman"/>
              </a:rPr>
              <a:t>3. </a:t>
            </a:r>
            <a:r>
              <a:rPr lang="en-US" sz="1600" b="true">
                <a:solidFill>
                  <a:srgbClr val="000000"/>
                </a:solidFill>
                <a:latin typeface="Times New Roman Bold"/>
                <a:ea typeface="Times New Roman Bold"/>
                <a:cs typeface="Times New Roman Bold"/>
                <a:sym typeface="Times New Roman Bold"/>
              </a:rPr>
              <a:t>Eye_blink.pkl (Specific Action Detector)</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Purpose:</a:t>
            </a:r>
            <a:r>
              <a:rPr lang="en-US" sz="1600">
                <a:solidFill>
                  <a:srgbClr val="000000"/>
                </a:solidFill>
                <a:latin typeface="Times New Roman"/>
                <a:ea typeface="Times New Roman"/>
                <a:cs typeface="Times New Roman"/>
                <a:sym typeface="Times New Roman"/>
              </a:rPr>
              <a:t> A Pickle file containing a trained model specifically for blinks.</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Role:</a:t>
            </a:r>
            <a:r>
              <a:rPr lang="en-US" sz="1600">
                <a:solidFill>
                  <a:srgbClr val="000000"/>
                </a:solidFill>
                <a:latin typeface="Times New Roman"/>
                <a:ea typeface="Times New Roman"/>
                <a:cs typeface="Times New Roman"/>
                <a:sym typeface="Times New Roman"/>
              </a:rPr>
              <a:t> .pkl is a Python-specific format for saving models (usually from the Scikit-learn library). This model has been "taught" what a blink looks like by looking at thousands of examples of closed vs. open eyes.</a:t>
            </a:r>
          </a:p>
          <a:p>
            <a:pPr algn="l" marL="345449" indent="-172725" lvl="1">
              <a:lnSpc>
                <a:spcPts val="2240"/>
              </a:lnSpc>
              <a:buFont typeface="Arial"/>
              <a:buChar char="•"/>
            </a:pPr>
            <a:r>
              <a:rPr lang="en-US" sz="1600">
                <a:solidFill>
                  <a:srgbClr val="000000"/>
                </a:solidFill>
                <a:latin typeface="Times New Roman"/>
                <a:ea typeface="Times New Roman"/>
                <a:cs typeface="Times New Roman"/>
                <a:sym typeface="Times New Roman"/>
              </a:rPr>
              <a:t>In app: It outputs a 1 (Blink) or 0 (No Blink).</a:t>
            </a:r>
          </a:p>
          <a:p>
            <a:pPr algn="l">
              <a:lnSpc>
                <a:spcPts val="2240"/>
              </a:lnSpc>
            </a:pPr>
            <a:r>
              <a:rPr lang="en-US" sz="1600">
                <a:solidFill>
                  <a:srgbClr val="000000"/>
                </a:solidFill>
                <a:latin typeface="Times New Roman"/>
                <a:ea typeface="Times New Roman"/>
                <a:cs typeface="Times New Roman"/>
                <a:sym typeface="Times New Roman"/>
              </a:rPr>
              <a:t>4. </a:t>
            </a:r>
            <a:r>
              <a:rPr lang="en-US" sz="1600" b="true">
                <a:solidFill>
                  <a:srgbClr val="000000"/>
                </a:solidFill>
                <a:latin typeface="Times New Roman Bold"/>
                <a:ea typeface="Times New Roman Bold"/>
                <a:cs typeface="Times New Roman Bold"/>
                <a:sym typeface="Times New Roman Bold"/>
              </a:rPr>
              <a:t>Yawn_model.pkl (Specific Action Detector)</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Purpose: </a:t>
            </a:r>
            <a:r>
              <a:rPr lang="en-US" sz="1600">
                <a:solidFill>
                  <a:srgbClr val="000000"/>
                </a:solidFill>
                <a:latin typeface="Times New Roman"/>
                <a:ea typeface="Times New Roman"/>
                <a:cs typeface="Times New Roman"/>
                <a:sym typeface="Times New Roman"/>
              </a:rPr>
              <a:t>A trained model for mouth movements.</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Role:</a:t>
            </a:r>
            <a:r>
              <a:rPr lang="en-US" sz="1600">
                <a:solidFill>
                  <a:srgbClr val="000000"/>
                </a:solidFill>
                <a:latin typeface="Times New Roman"/>
                <a:ea typeface="Times New Roman"/>
                <a:cs typeface="Times New Roman"/>
                <a:sym typeface="Times New Roman"/>
              </a:rPr>
              <a:t> Similar to the eye model, this is trained to recognize the specific shape of a yawn. It distinguishes between someone talking or eating versus a deep fatigue-related yawn by analyzing the MAR (Mouth Aspect Ratio).</a:t>
            </a:r>
          </a:p>
          <a:p>
            <a:pPr algn="l">
              <a:lnSpc>
                <a:spcPts val="2240"/>
              </a:lnSpc>
            </a:pPr>
            <a:r>
              <a:rPr lang="en-US" sz="1600">
                <a:solidFill>
                  <a:srgbClr val="000000"/>
                </a:solidFill>
                <a:latin typeface="Times New Roman"/>
                <a:ea typeface="Times New Roman"/>
                <a:cs typeface="Times New Roman"/>
                <a:sym typeface="Times New Roman"/>
              </a:rPr>
              <a:t>5. </a:t>
            </a:r>
            <a:r>
              <a:rPr lang="en-US" sz="1600" b="true">
                <a:solidFill>
                  <a:srgbClr val="000000"/>
                </a:solidFill>
                <a:latin typeface="Times New Roman Bold"/>
                <a:ea typeface="Times New Roman Bold"/>
                <a:cs typeface="Times New Roman Bold"/>
                <a:sym typeface="Times New Roman Bold"/>
              </a:rPr>
              <a:t>Cnn_model.h5 (The Visual Feature Extractor)</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Purpose: </a:t>
            </a:r>
            <a:r>
              <a:rPr lang="en-US" sz="1600">
                <a:solidFill>
                  <a:srgbClr val="000000"/>
                </a:solidFill>
                <a:latin typeface="Times New Roman"/>
                <a:ea typeface="Times New Roman"/>
                <a:cs typeface="Times New Roman"/>
                <a:sym typeface="Times New Roman"/>
              </a:rPr>
              <a:t>A Convolutional Neural Network (CNN) saved in Keras/TensorFlow format.</a:t>
            </a:r>
          </a:p>
          <a:p>
            <a:pPr algn="l" marL="345449" indent="-172725" lvl="1">
              <a:lnSpc>
                <a:spcPts val="2240"/>
              </a:lnSpc>
              <a:buFont typeface="Arial"/>
              <a:buChar char="•"/>
            </a:pPr>
            <a:r>
              <a:rPr lang="en-US" b="true" sz="1600">
                <a:solidFill>
                  <a:srgbClr val="000000"/>
                </a:solidFill>
                <a:latin typeface="Times New Roman Bold"/>
                <a:ea typeface="Times New Roman Bold"/>
                <a:cs typeface="Times New Roman Bold"/>
                <a:sym typeface="Times New Roman Bold"/>
              </a:rPr>
              <a:t>Role: </a:t>
            </a:r>
            <a:r>
              <a:rPr lang="en-US" sz="1600">
                <a:solidFill>
                  <a:srgbClr val="000000"/>
                </a:solidFill>
                <a:latin typeface="Times New Roman"/>
                <a:ea typeface="Times New Roman"/>
                <a:cs typeface="Times New Roman"/>
                <a:sym typeface="Times New Roman"/>
              </a:rPr>
              <a:t>CNNs are the gold standard for image recognition. While EAR/MAR are simple math formulas, a .h5 model actually "looks" at the pixels of the eye/mouth area to detect complex patterns that math alone might miss.</a:t>
            </a:r>
          </a:p>
          <a:p>
            <a:pPr algn="l" marL="345449" indent="-172725" lvl="1">
              <a:lnSpc>
                <a:spcPts val="2240"/>
              </a:lnSpc>
              <a:buFont typeface="Arial"/>
              <a:buChar char="•"/>
            </a:pPr>
            <a:r>
              <a:rPr lang="en-US" sz="1600">
                <a:solidFill>
                  <a:srgbClr val="000000"/>
                </a:solidFill>
                <a:latin typeface="Times New Roman"/>
                <a:ea typeface="Times New Roman"/>
                <a:cs typeface="Times New Roman"/>
                <a:sym typeface="Times New Roman"/>
              </a:rPr>
              <a:t>In app: This is the "heavy lifter." It processes the actual image frames to determine if the eyes are open or closed with high precision.</a:t>
            </a:r>
          </a:p>
          <a:p>
            <a:pPr algn="l">
              <a:lnSpc>
                <a:spcPts val="2240"/>
              </a:lnSpc>
            </a:pPr>
          </a:p>
        </p:txBody>
      </p:sp>
      <p:sp>
        <p:nvSpPr>
          <p:cNvPr name="TextBox 7" id="7"/>
          <p:cNvSpPr txBox="true"/>
          <p:nvPr/>
        </p:nvSpPr>
        <p:spPr>
          <a:xfrm rot="0">
            <a:off x="2558657" y="401123"/>
            <a:ext cx="15621676" cy="915670"/>
          </a:xfrm>
          <a:prstGeom prst="rect">
            <a:avLst/>
          </a:prstGeom>
        </p:spPr>
        <p:txBody>
          <a:bodyPr anchor="t" rtlCol="false" tIns="0" lIns="0" bIns="0" rIns="0">
            <a:spAutoFit/>
          </a:bodyPr>
          <a:lstStyle/>
          <a:p>
            <a:pPr algn="l">
              <a:lnSpc>
                <a:spcPts val="7279"/>
              </a:lnSpc>
            </a:pPr>
            <a:r>
              <a:rPr lang="en-US" sz="5199" b="true">
                <a:solidFill>
                  <a:srgbClr val="000000"/>
                </a:solidFill>
                <a:latin typeface="Times New Roman Bold"/>
                <a:ea typeface="Times New Roman Bold"/>
                <a:cs typeface="Times New Roman Bold"/>
                <a:sym typeface="Times New Roman Bold"/>
              </a:rPr>
              <a:t>MODELS USED AND ITS PURPOSE: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DAG8heIIMik</dc:identifier>
  <dcterms:modified xsi:type="dcterms:W3CDTF">2011-08-01T06:04:30Z</dcterms:modified>
  <cp:revision>1</cp:revision>
  <dc:title>1. lfbmodel.yaml (Configuration/Architecture) Purpose: This is likely a Landmark Feature Boundary configuration file. Role: In facial tracking, .yaml files are often used to define the settings for a model—such as the input image size, the specific facial</dc:title>
</cp:coreProperties>
</file>

<file path=docProps/thumbnail.jpeg>
</file>